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sldIdLst>
    <p:sldId id="256" r:id="rId2"/>
    <p:sldId id="257" r:id="rId3"/>
    <p:sldId id="258" r:id="rId4"/>
    <p:sldId id="260" r:id="rId5"/>
    <p:sldId id="259" r:id="rId6"/>
    <p:sldId id="261" r:id="rId7"/>
    <p:sldId id="262" r:id="rId8"/>
    <p:sldId id="263" r:id="rId9"/>
    <p:sldId id="264" r:id="rId10"/>
    <p:sldId id="265" r:id="rId11"/>
    <p:sldId id="270" r:id="rId12"/>
    <p:sldId id="266" r:id="rId13"/>
    <p:sldId id="267" r:id="rId14"/>
    <p:sldId id="268" r:id="rId15"/>
    <p:sldId id="269"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9" d="100"/>
          <a:sy n="49" d="100"/>
        </p:scale>
        <p:origin x="595"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61ADB54B-A46B-4A30-8A24-0B20C40B0624}" type="datetimeFigureOut">
              <a:rPr lang="ru-RU" smtClean="0"/>
              <a:t>16.04.2025</a:t>
            </a:fld>
            <a:endParaRPr lang="ru-RU"/>
          </a:p>
        </p:txBody>
      </p:sp>
      <p:sp>
        <p:nvSpPr>
          <p:cNvPr id="5" name="Footer Placeholder 4"/>
          <p:cNvSpPr>
            <a:spLocks noGrp="1"/>
          </p:cNvSpPr>
          <p:nvPr>
            <p:ph type="ftr" sz="quarter" idx="11"/>
          </p:nvPr>
        </p:nvSpPr>
        <p:spPr>
          <a:xfrm>
            <a:off x="3962399" y="5870575"/>
            <a:ext cx="4893958" cy="377825"/>
          </a:xfrm>
        </p:spPr>
        <p:txBody>
          <a:bodyPr/>
          <a:lstStyle/>
          <a:p>
            <a:endParaRPr lang="ru-RU"/>
          </a:p>
        </p:txBody>
      </p:sp>
      <p:sp>
        <p:nvSpPr>
          <p:cNvPr id="6" name="Slide Number Placeholder 5"/>
          <p:cNvSpPr>
            <a:spLocks noGrp="1"/>
          </p:cNvSpPr>
          <p:nvPr>
            <p:ph type="sldNum" sz="quarter" idx="12"/>
          </p:nvPr>
        </p:nvSpPr>
        <p:spPr>
          <a:xfrm>
            <a:off x="10608958" y="5870575"/>
            <a:ext cx="551167" cy="377825"/>
          </a:xfrm>
        </p:spPr>
        <p:txBody>
          <a:bodyPr/>
          <a:lstStyle/>
          <a:p>
            <a:fld id="{4686D5E9-CCC9-4A68-B9E5-FF07594041F2}" type="slidenum">
              <a:rPr lang="ru-RU" smtClean="0"/>
              <a:t>‹#›</a:t>
            </a:fld>
            <a:endParaRPr lang="ru-RU"/>
          </a:p>
        </p:txBody>
      </p:sp>
    </p:spTree>
    <p:extLst>
      <p:ext uri="{BB962C8B-B14F-4D97-AF65-F5344CB8AC3E}">
        <p14:creationId xmlns:p14="http://schemas.microsoft.com/office/powerpoint/2010/main" val="297839878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1ADB54B-A46B-4A30-8A24-0B20C40B0624}" type="datetimeFigureOut">
              <a:rPr lang="ru-RU" smtClean="0"/>
              <a:t>16.04.2025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686D5E9-CCC9-4A68-B9E5-FF07594041F2}" type="slidenum">
              <a:rPr lang="ru-RU" smtClean="0"/>
              <a:t>‹#›</a:t>
            </a:fld>
            <a:endParaRPr lang="ru-RU"/>
          </a:p>
        </p:txBody>
      </p:sp>
    </p:spTree>
    <p:extLst>
      <p:ext uri="{BB962C8B-B14F-4D97-AF65-F5344CB8AC3E}">
        <p14:creationId xmlns:p14="http://schemas.microsoft.com/office/powerpoint/2010/main" val="3188598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1ADB54B-A46B-4A30-8A24-0B20C40B0624}" type="datetimeFigureOut">
              <a:rPr lang="ru-RU" smtClean="0"/>
              <a:t>16.04.2025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686D5E9-CCC9-4A68-B9E5-FF07594041F2}" type="slidenum">
              <a:rPr lang="ru-RU" smtClean="0"/>
              <a:t>‹#›</a:t>
            </a:fld>
            <a:endParaRPr lang="ru-RU"/>
          </a:p>
        </p:txBody>
      </p:sp>
    </p:spTree>
    <p:extLst>
      <p:ext uri="{BB962C8B-B14F-4D97-AF65-F5344CB8AC3E}">
        <p14:creationId xmlns:p14="http://schemas.microsoft.com/office/powerpoint/2010/main" val="801614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1ADB54B-A46B-4A30-8A24-0B20C40B0624}" type="datetimeFigureOut">
              <a:rPr lang="ru-RU" smtClean="0"/>
              <a:t>16.04.2025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686D5E9-CCC9-4A68-B9E5-FF07594041F2}" type="slidenum">
              <a:rPr lang="ru-RU" smtClean="0"/>
              <a:t>‹#›</a:t>
            </a:fld>
            <a:endParaRPr lang="ru-RU"/>
          </a:p>
        </p:txBody>
      </p:sp>
    </p:spTree>
    <p:extLst>
      <p:ext uri="{BB962C8B-B14F-4D97-AF65-F5344CB8AC3E}">
        <p14:creationId xmlns:p14="http://schemas.microsoft.com/office/powerpoint/2010/main" val="1077455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1ADB54B-A46B-4A30-8A24-0B20C40B0624}" type="datetimeFigureOut">
              <a:rPr lang="ru-RU" smtClean="0"/>
              <a:t>16.04.2025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686D5E9-CCC9-4A68-B9E5-FF07594041F2}" type="slidenum">
              <a:rPr lang="ru-RU" smtClean="0"/>
              <a:t>‹#›</a:t>
            </a:fld>
            <a:endParaRPr lang="ru-RU"/>
          </a:p>
        </p:txBody>
      </p:sp>
    </p:spTree>
    <p:extLst>
      <p:ext uri="{BB962C8B-B14F-4D97-AF65-F5344CB8AC3E}">
        <p14:creationId xmlns:p14="http://schemas.microsoft.com/office/powerpoint/2010/main" val="1178885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1ADB54B-A46B-4A30-8A24-0B20C40B0624}" type="datetimeFigureOut">
              <a:rPr lang="ru-RU" smtClean="0"/>
              <a:t>16.04.2025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686D5E9-CCC9-4A68-B9E5-FF07594041F2}" type="slidenum">
              <a:rPr lang="ru-RU" smtClean="0"/>
              <a:t>‹#›</a:t>
            </a:fld>
            <a:endParaRPr lang="ru-RU"/>
          </a:p>
        </p:txBody>
      </p:sp>
    </p:spTree>
    <p:extLst>
      <p:ext uri="{BB962C8B-B14F-4D97-AF65-F5344CB8AC3E}">
        <p14:creationId xmlns:p14="http://schemas.microsoft.com/office/powerpoint/2010/main" val="485277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1ADB54B-A46B-4A30-8A24-0B20C40B0624}" type="datetimeFigureOut">
              <a:rPr lang="ru-RU" smtClean="0"/>
              <a:t>16.04.2025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686D5E9-CCC9-4A68-B9E5-FF07594041F2}" type="slidenum">
              <a:rPr lang="ru-RU" smtClean="0"/>
              <a:t>‹#›</a:t>
            </a:fld>
            <a:endParaRPr lang="ru-RU"/>
          </a:p>
        </p:txBody>
      </p:sp>
    </p:spTree>
    <p:extLst>
      <p:ext uri="{BB962C8B-B14F-4D97-AF65-F5344CB8AC3E}">
        <p14:creationId xmlns:p14="http://schemas.microsoft.com/office/powerpoint/2010/main" val="2659816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1ADB54B-A46B-4A30-8A24-0B20C40B0624}" type="datetimeFigureOut">
              <a:rPr lang="ru-RU" smtClean="0"/>
              <a:t>16.04.2025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686D5E9-CCC9-4A68-B9E5-FF07594041F2}" type="slidenum">
              <a:rPr lang="ru-RU" smtClean="0"/>
              <a:t>‹#›</a:t>
            </a:fld>
            <a:endParaRPr lang="ru-RU"/>
          </a:p>
        </p:txBody>
      </p:sp>
      <p:sp>
        <p:nvSpPr>
          <p:cNvPr id="8" name="Title 1"/>
          <p:cNvSpPr>
            <a:spLocks noGrp="1"/>
          </p:cNvSpPr>
          <p:nvPr>
            <p:ph type="title"/>
          </p:nvPr>
        </p:nvSpPr>
        <p:spPr>
          <a:xfrm>
            <a:off x="685801" y="609600"/>
            <a:ext cx="10131425" cy="1456267"/>
          </a:xfrm>
        </p:spPr>
        <p:txBody>
          <a:bodyPr/>
          <a:lstStyle/>
          <a:p>
            <a:r>
              <a:rPr lang="ru-RU" smtClean="0"/>
              <a:t>Образец заголовка</a:t>
            </a:r>
            <a:endParaRPr lang="en-US" dirty="0"/>
          </a:p>
        </p:txBody>
      </p:sp>
    </p:spTree>
    <p:extLst>
      <p:ext uri="{BB962C8B-B14F-4D97-AF65-F5344CB8AC3E}">
        <p14:creationId xmlns:p14="http://schemas.microsoft.com/office/powerpoint/2010/main" val="1192662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1ADB54B-A46B-4A30-8A24-0B20C40B0624}" type="datetimeFigureOut">
              <a:rPr lang="ru-RU" smtClean="0"/>
              <a:t>16.04.2025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686D5E9-CCC9-4A68-B9E5-FF07594041F2}" type="slidenum">
              <a:rPr lang="ru-RU" smtClean="0"/>
              <a:t>‹#›</a:t>
            </a:fld>
            <a:endParaRPr lang="ru-RU"/>
          </a:p>
        </p:txBody>
      </p:sp>
    </p:spTree>
    <p:extLst>
      <p:ext uri="{BB962C8B-B14F-4D97-AF65-F5344CB8AC3E}">
        <p14:creationId xmlns:p14="http://schemas.microsoft.com/office/powerpoint/2010/main" val="4020767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1ADB54B-A46B-4A30-8A24-0B20C40B0624}" type="datetimeFigureOut">
              <a:rPr lang="ru-RU" smtClean="0"/>
              <a:t>16.04.2025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686D5E9-CCC9-4A68-B9E5-FF07594041F2}" type="slidenum">
              <a:rPr lang="ru-RU" smtClean="0"/>
              <a:t>‹#›</a:t>
            </a:fld>
            <a:endParaRPr lang="ru-RU"/>
          </a:p>
        </p:txBody>
      </p:sp>
    </p:spTree>
    <p:extLst>
      <p:ext uri="{BB962C8B-B14F-4D97-AF65-F5344CB8AC3E}">
        <p14:creationId xmlns:p14="http://schemas.microsoft.com/office/powerpoint/2010/main" val="2003873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1ADB54B-A46B-4A30-8A24-0B20C40B0624}" type="datetimeFigureOut">
              <a:rPr lang="ru-RU" smtClean="0"/>
              <a:t>16.04.2025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686D5E9-CCC9-4A68-B9E5-FF07594041F2}" type="slidenum">
              <a:rPr lang="ru-RU" smtClean="0"/>
              <a:t>‹#›</a:t>
            </a:fld>
            <a:endParaRPr lang="ru-RU"/>
          </a:p>
        </p:txBody>
      </p:sp>
    </p:spTree>
    <p:extLst>
      <p:ext uri="{BB962C8B-B14F-4D97-AF65-F5344CB8AC3E}">
        <p14:creationId xmlns:p14="http://schemas.microsoft.com/office/powerpoint/2010/main" val="3059304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1ADB54B-A46B-4A30-8A24-0B20C40B0624}" type="datetimeFigureOut">
              <a:rPr lang="ru-RU" smtClean="0"/>
              <a:t>16.04.2025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686D5E9-CCC9-4A68-B9E5-FF07594041F2}" type="slidenum">
              <a:rPr lang="ru-RU" smtClean="0"/>
              <a:t>‹#›</a:t>
            </a:fld>
            <a:endParaRPr lang="ru-RU"/>
          </a:p>
        </p:txBody>
      </p:sp>
    </p:spTree>
    <p:extLst>
      <p:ext uri="{BB962C8B-B14F-4D97-AF65-F5344CB8AC3E}">
        <p14:creationId xmlns:p14="http://schemas.microsoft.com/office/powerpoint/2010/main" val="3035594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1ADB54B-A46B-4A30-8A24-0B20C40B0624}" type="datetimeFigureOut">
              <a:rPr lang="ru-RU" smtClean="0"/>
              <a:t>16.04.2025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686D5E9-CCC9-4A68-B9E5-FF07594041F2}" type="slidenum">
              <a:rPr lang="ru-RU" smtClean="0"/>
              <a:t>‹#›</a:t>
            </a:fld>
            <a:endParaRPr lang="ru-RU"/>
          </a:p>
        </p:txBody>
      </p:sp>
    </p:spTree>
    <p:extLst>
      <p:ext uri="{BB962C8B-B14F-4D97-AF65-F5344CB8AC3E}">
        <p14:creationId xmlns:p14="http://schemas.microsoft.com/office/powerpoint/2010/main" val="2804555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1ADB54B-A46B-4A30-8A24-0B20C40B0624}" type="datetimeFigureOut">
              <a:rPr lang="ru-RU" smtClean="0"/>
              <a:t>16.04.2025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686D5E9-CCC9-4A68-B9E5-FF07594041F2}" type="slidenum">
              <a:rPr lang="ru-RU" smtClean="0"/>
              <a:t>‹#›</a:t>
            </a:fld>
            <a:endParaRPr lang="ru-RU"/>
          </a:p>
        </p:txBody>
      </p:sp>
    </p:spTree>
    <p:extLst>
      <p:ext uri="{BB962C8B-B14F-4D97-AF65-F5344CB8AC3E}">
        <p14:creationId xmlns:p14="http://schemas.microsoft.com/office/powerpoint/2010/main" val="3011748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61ADB54B-A46B-4A30-8A24-0B20C40B0624}" type="datetimeFigureOut">
              <a:rPr lang="ru-RU" smtClean="0"/>
              <a:t>16.04.2025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686D5E9-CCC9-4A68-B9E5-FF07594041F2}" type="slidenum">
              <a:rPr lang="ru-RU" smtClean="0"/>
              <a:t>‹#›</a:t>
            </a:fld>
            <a:endParaRPr lang="ru-RU"/>
          </a:p>
        </p:txBody>
      </p:sp>
    </p:spTree>
    <p:extLst>
      <p:ext uri="{BB962C8B-B14F-4D97-AF65-F5344CB8AC3E}">
        <p14:creationId xmlns:p14="http://schemas.microsoft.com/office/powerpoint/2010/main" val="1389633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1ADB54B-A46B-4A30-8A24-0B20C40B0624}" type="datetimeFigureOut">
              <a:rPr lang="ru-RU" smtClean="0"/>
              <a:t>16.04.2025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686D5E9-CCC9-4A68-B9E5-FF07594041F2}" type="slidenum">
              <a:rPr lang="ru-RU" smtClean="0"/>
              <a:t>‹#›</a:t>
            </a:fld>
            <a:endParaRPr lang="ru-RU"/>
          </a:p>
        </p:txBody>
      </p:sp>
    </p:spTree>
    <p:extLst>
      <p:ext uri="{BB962C8B-B14F-4D97-AF65-F5344CB8AC3E}">
        <p14:creationId xmlns:p14="http://schemas.microsoft.com/office/powerpoint/2010/main" val="2677197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1ADB54B-A46B-4A30-8A24-0B20C40B0624}" type="datetimeFigureOut">
              <a:rPr lang="ru-RU" smtClean="0"/>
              <a:t>16.04.2025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686D5E9-CCC9-4A68-B9E5-FF07594041F2}" type="slidenum">
              <a:rPr lang="ru-RU" smtClean="0"/>
              <a:t>‹#›</a:t>
            </a:fld>
            <a:endParaRPr lang="ru-RU"/>
          </a:p>
        </p:txBody>
      </p:sp>
    </p:spTree>
    <p:extLst>
      <p:ext uri="{BB962C8B-B14F-4D97-AF65-F5344CB8AC3E}">
        <p14:creationId xmlns:p14="http://schemas.microsoft.com/office/powerpoint/2010/main" val="2024983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1ADB54B-A46B-4A30-8A24-0B20C40B0624}" type="datetimeFigureOut">
              <a:rPr lang="ru-RU" smtClean="0"/>
              <a:t>16.04.2025</a:t>
            </a:fld>
            <a:endParaRPr lang="ru-RU"/>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686D5E9-CCC9-4A68-B9E5-FF07594041F2}" type="slidenum">
              <a:rPr lang="ru-RU" smtClean="0"/>
              <a:t>‹#›</a:t>
            </a:fld>
            <a:endParaRPr lang="ru-RU"/>
          </a:p>
        </p:txBody>
      </p:sp>
    </p:spTree>
    <p:extLst>
      <p:ext uri="{BB962C8B-B14F-4D97-AF65-F5344CB8AC3E}">
        <p14:creationId xmlns:p14="http://schemas.microsoft.com/office/powerpoint/2010/main" val="1736235559"/>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26769" y="1740332"/>
            <a:ext cx="7197726" cy="2421464"/>
          </a:xfrm>
        </p:spPr>
        <p:txBody>
          <a:bodyPr/>
          <a:lstStyle/>
          <a:p>
            <a:r>
              <a:rPr lang="ru-RU" cap="none"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Арктика</a:t>
            </a:r>
            <a:endParaRPr lang="ru-RU"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Подзаголовок 2"/>
          <p:cNvSpPr>
            <a:spLocks noGrp="1"/>
          </p:cNvSpPr>
          <p:nvPr>
            <p:ph type="subTitle" idx="1"/>
          </p:nvPr>
        </p:nvSpPr>
        <p:spPr>
          <a:xfrm>
            <a:off x="3850432" y="3695266"/>
            <a:ext cx="7197726" cy="1405467"/>
          </a:xfrm>
        </p:spPr>
        <p:txBody>
          <a:bodyPr/>
          <a:lstStyle/>
          <a:p>
            <a:r>
              <a:rPr lang="ru-RU" cap="none">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Команда Холодные Герои</a:t>
            </a:r>
            <a:endParaRPr lang="ru-RU" cap="none"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4" name="Рисунок 3"/>
          <p:cNvPicPr>
            <a:picLocks noChangeAspect="1"/>
          </p:cNvPicPr>
          <p:nvPr/>
        </p:nvPicPr>
        <p:blipFill>
          <a:blip r:embed="rId2"/>
          <a:stretch>
            <a:fillRect/>
          </a:stretch>
        </p:blipFill>
        <p:spPr>
          <a:xfrm rot="1131633">
            <a:off x="927947" y="926175"/>
            <a:ext cx="4167964" cy="25556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976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Изменение климата Арктики</a:t>
            </a:r>
          </a:p>
        </p:txBody>
      </p:sp>
      <p:sp>
        <p:nvSpPr>
          <p:cNvPr id="3" name="Объект 2"/>
          <p:cNvSpPr>
            <a:spLocks noGrp="1"/>
          </p:cNvSpPr>
          <p:nvPr>
            <p:ph idx="1"/>
          </p:nvPr>
        </p:nvSpPr>
        <p:spPr/>
        <p:txBody>
          <a:bodyPr>
            <a:normAutofit/>
          </a:bodyPr>
          <a:lstStyle/>
          <a:p>
            <a:r>
              <a:rPr lang="ru-RU" dirty="0"/>
              <a:t>Климат Арктики в течение последних 600 лет испытывал значительные колебания. За этот период времени произошло не менее трёх или четырёх значительных потеплений, вполне соизмеримых как по масштабам, так и по продолжительности со знаменитым «потеплением Арктики» первой половины XX века. Колебания климата в период, предшествующий эпохе инструментальных наблюдений, полностью определялись изменением естественных факторов и, в первую очередь, температурой воды в северной части Атлантики и интенсивностью Гольфстрима, характером атмосферной циркуляции. Учёные предсказывают чрезвычайно сильное потепление российской Арктики уже в 2030-х </a:t>
            </a:r>
            <a:r>
              <a:rPr lang="ru-RU" dirty="0" smtClean="0"/>
              <a:t>годах.</a:t>
            </a:r>
            <a:endParaRPr lang="ru-RU" dirty="0"/>
          </a:p>
          <a:p>
            <a:endParaRPr lang="ru-RU" dirty="0"/>
          </a:p>
          <a:p>
            <a:r>
              <a:rPr lang="ru-RU" dirty="0"/>
              <a:t>Над Арктикой появилась озоновая дыра рекордных размеров. Причиной этому являются запертые в районе Северного полюса массы холодного воздуха.</a:t>
            </a:r>
          </a:p>
        </p:txBody>
      </p:sp>
    </p:spTree>
    <p:extLst>
      <p:ext uri="{BB962C8B-B14F-4D97-AF65-F5344CB8AC3E}">
        <p14:creationId xmlns:p14="http://schemas.microsoft.com/office/powerpoint/2010/main" val="290451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3">
                                            <p:txEl>
                                              <p:pRg st="0" end="0"/>
                                            </p:txEl>
                                          </p:spTgt>
                                        </p:tgtEl>
                                        <p:attrNameLst>
                                          <p:attrName>style.color</p:attrName>
                                        </p:attrNameLst>
                                      </p:cBhvr>
                                      <p:to>
                                        <a:schemeClr val="bg1"/>
                                      </p:to>
                                    </p:animClr>
                                    <p:animClr clrSpc="rgb" dir="cw">
                                      <p:cBhvr>
                                        <p:cTn id="7" dur="250" autoRev="1" fill="remove"/>
                                        <p:tgtEl>
                                          <p:spTgt spid="3">
                                            <p:txEl>
                                              <p:pRg st="0" end="0"/>
                                            </p:txEl>
                                          </p:spTgt>
                                        </p:tgtEl>
                                        <p:attrNameLst>
                                          <p:attrName>fillcolor</p:attrName>
                                        </p:attrNameLst>
                                      </p:cBhvr>
                                      <p:to>
                                        <a:schemeClr val="bg1"/>
                                      </p:to>
                                    </p:animClr>
                                    <p:set>
                                      <p:cBhvr>
                                        <p:cTn id="8" dur="250" autoRev="1" fill="remove"/>
                                        <p:tgtEl>
                                          <p:spTgt spid="3">
                                            <p:txEl>
                                              <p:pRg st="0" end="0"/>
                                            </p:txEl>
                                          </p:spTgt>
                                        </p:tgtEl>
                                        <p:attrNameLst>
                                          <p:attrName>fill.type</p:attrName>
                                        </p:attrNameLst>
                                      </p:cBhvr>
                                      <p:to>
                                        <p:strVal val="solid"/>
                                      </p:to>
                                    </p:set>
                                    <p:set>
                                      <p:cBhvr>
                                        <p:cTn id="9" dur="250" autoRev="1" fill="remove"/>
                                        <p:tgtEl>
                                          <p:spTgt spid="3">
                                            <p:txEl>
                                              <p:pRg st="0" end="0"/>
                                            </p:txEl>
                                          </p:spTgt>
                                        </p:tgtEl>
                                        <p:attrNameLst>
                                          <p:attrName>fill.on</p:attrName>
                                        </p:attrNameLst>
                                      </p:cBhvr>
                                      <p:to>
                                        <p:strVal val="true"/>
                                      </p:to>
                                    </p:set>
                                  </p:childTnLst>
                                </p:cTn>
                              </p:par>
                              <p:par>
                                <p:cTn id="10" presetID="27" presetClass="emph" presetSubtype="0" fill="remove" nodeType="withEffect">
                                  <p:stCondLst>
                                    <p:cond delay="0"/>
                                  </p:stCondLst>
                                  <p:childTnLst>
                                    <p:animClr clrSpc="rgb" dir="cw">
                                      <p:cBhvr override="childStyle">
                                        <p:cTn id="11" dur="250" autoRev="1" fill="remove"/>
                                        <p:tgtEl>
                                          <p:spTgt spid="3">
                                            <p:txEl>
                                              <p:pRg st="2" end="2"/>
                                            </p:txEl>
                                          </p:spTgt>
                                        </p:tgtEl>
                                        <p:attrNameLst>
                                          <p:attrName>style.color</p:attrName>
                                        </p:attrNameLst>
                                      </p:cBhvr>
                                      <p:to>
                                        <a:schemeClr val="bg1"/>
                                      </p:to>
                                    </p:animClr>
                                    <p:animClr clrSpc="rgb" dir="cw">
                                      <p:cBhvr>
                                        <p:cTn id="12" dur="250" autoRev="1" fill="remove"/>
                                        <p:tgtEl>
                                          <p:spTgt spid="3">
                                            <p:txEl>
                                              <p:pRg st="2" end="2"/>
                                            </p:txEl>
                                          </p:spTgt>
                                        </p:tgtEl>
                                        <p:attrNameLst>
                                          <p:attrName>fillcolor</p:attrName>
                                        </p:attrNameLst>
                                      </p:cBhvr>
                                      <p:to>
                                        <a:schemeClr val="bg1"/>
                                      </p:to>
                                    </p:animClr>
                                    <p:set>
                                      <p:cBhvr>
                                        <p:cTn id="13" dur="250" autoRev="1" fill="remove"/>
                                        <p:tgtEl>
                                          <p:spTgt spid="3">
                                            <p:txEl>
                                              <p:pRg st="2" end="2"/>
                                            </p:txEl>
                                          </p:spTgt>
                                        </p:tgtEl>
                                        <p:attrNameLst>
                                          <p:attrName>fill.type</p:attrName>
                                        </p:attrNameLst>
                                      </p:cBhvr>
                                      <p:to>
                                        <p:strVal val="solid"/>
                                      </p:to>
                                    </p:set>
                                    <p:set>
                                      <p:cBhvr>
                                        <p:cTn id="14" dur="250" autoRev="1" fill="remove"/>
                                        <p:tgtEl>
                                          <p:spTgt spid="3">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Температура</a:t>
            </a:r>
            <a:endParaRPr lang="ru-RU" dirty="0"/>
          </a:p>
        </p:txBody>
      </p:sp>
      <p:sp>
        <p:nvSpPr>
          <p:cNvPr id="3" name="Объект 2"/>
          <p:cNvSpPr>
            <a:spLocks noGrp="1"/>
          </p:cNvSpPr>
          <p:nvPr>
            <p:ph idx="1"/>
          </p:nvPr>
        </p:nvSpPr>
        <p:spPr/>
        <p:txBody>
          <a:bodyPr/>
          <a:lstStyle/>
          <a:p>
            <a:r>
              <a:rPr lang="ru-RU" dirty="0"/>
              <a:t>В целом, по данным исследований, температура в Арктике повышается в два раза быстрее, чем в остальном мире. Это может привести к вымиранию многих видов растений и животных в регионе. Потепление ставит под угрозу существование коренных народов Арктики — их пропитание и уклад жизни напрямую зависят от растительного и животного мира.</a:t>
            </a:r>
          </a:p>
          <a:p>
            <a:endParaRPr lang="ru-RU" dirty="0"/>
          </a:p>
          <a:p>
            <a:r>
              <a:rPr lang="ru-RU" dirty="0"/>
              <a:t>Организацией, представляющей интересы народов Арктики и арктических стран, является Арктический совет.</a:t>
            </a:r>
          </a:p>
          <a:p>
            <a:endParaRPr lang="ru-RU" dirty="0"/>
          </a:p>
          <a:p>
            <a:r>
              <a:rPr lang="ru-RU" dirty="0"/>
              <a:t>По свидетельству американских экспертов, температура воздуха в последние зимние месяцы была на 2-6 градусов Цельсия выше средней по всей территории </a:t>
            </a:r>
            <a:r>
              <a:rPr lang="ru-RU" dirty="0" smtClean="0"/>
              <a:t>Арктики.</a:t>
            </a:r>
            <a:endParaRPr lang="ru-RU" dirty="0"/>
          </a:p>
        </p:txBody>
      </p:sp>
    </p:spTree>
    <p:extLst>
      <p:ext uri="{BB962C8B-B14F-4D97-AF65-F5344CB8AC3E}">
        <p14:creationId xmlns:p14="http://schemas.microsoft.com/office/powerpoint/2010/main" val="209459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par>
                                <p:cTn id="11" presetID="34" presetClass="emph" presetSubtype="0" fill="hold"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3">
                                            <p:txEl>
                                              <p:pRg st="2" end="2"/>
                                            </p:txEl>
                                          </p:spTgt>
                                        </p:tgtEl>
                                        <p:attrNameLst>
                                          <p:attrName>ppt_x</p:attrName>
                                          <p:attrName>ppt_y</p:attrName>
                                        </p:attrNameLst>
                                      </p:cBhvr>
                                    </p:animMotion>
                                    <p:animRot by="1500000">
                                      <p:cBhvr>
                                        <p:cTn id="13" dur="125" fill="hold">
                                          <p:stCondLst>
                                            <p:cond delay="0"/>
                                          </p:stCondLst>
                                        </p:cTn>
                                        <p:tgtEl>
                                          <p:spTgt spid="3">
                                            <p:txEl>
                                              <p:pRg st="2" end="2"/>
                                            </p:txEl>
                                          </p:spTgt>
                                        </p:tgtEl>
                                        <p:attrNameLst>
                                          <p:attrName>r</p:attrName>
                                        </p:attrNameLst>
                                      </p:cBhvr>
                                    </p:animRot>
                                    <p:animRot by="-1500000">
                                      <p:cBhvr>
                                        <p:cTn id="14" dur="125" fill="hold">
                                          <p:stCondLst>
                                            <p:cond delay="125"/>
                                          </p:stCondLst>
                                        </p:cTn>
                                        <p:tgtEl>
                                          <p:spTgt spid="3">
                                            <p:txEl>
                                              <p:pRg st="2" end="2"/>
                                            </p:txEl>
                                          </p:spTgt>
                                        </p:tgtEl>
                                        <p:attrNameLst>
                                          <p:attrName>r</p:attrName>
                                        </p:attrNameLst>
                                      </p:cBhvr>
                                    </p:animRot>
                                    <p:animRot by="-1500000">
                                      <p:cBhvr>
                                        <p:cTn id="15" dur="125" fill="hold">
                                          <p:stCondLst>
                                            <p:cond delay="250"/>
                                          </p:stCondLst>
                                        </p:cTn>
                                        <p:tgtEl>
                                          <p:spTgt spid="3">
                                            <p:txEl>
                                              <p:pRg st="2" end="2"/>
                                            </p:txEl>
                                          </p:spTgt>
                                        </p:tgtEl>
                                        <p:attrNameLst>
                                          <p:attrName>r</p:attrName>
                                        </p:attrNameLst>
                                      </p:cBhvr>
                                    </p:animRot>
                                    <p:animRot by="1500000">
                                      <p:cBhvr>
                                        <p:cTn id="16" dur="125" fill="hold">
                                          <p:stCondLst>
                                            <p:cond delay="375"/>
                                          </p:stCondLst>
                                        </p:cTn>
                                        <p:tgtEl>
                                          <p:spTgt spid="3">
                                            <p:txEl>
                                              <p:pRg st="2" end="2"/>
                                            </p:txEl>
                                          </p:spTgt>
                                        </p:tgtEl>
                                        <p:attrNameLst>
                                          <p:attrName>r</p:attrName>
                                        </p:attrNameLst>
                                      </p:cBhvr>
                                    </p:animRot>
                                  </p:childTnLst>
                                </p:cTn>
                              </p:par>
                              <p:par>
                                <p:cTn id="17" presetID="34" presetClass="emph" presetSubtype="0" fill="hold" nodeType="withEffect">
                                  <p:stCondLst>
                                    <p:cond delay="0"/>
                                  </p:stCondLst>
                                  <p:iterate type="lt">
                                    <p:tmPct val="10000"/>
                                  </p:iterate>
                                  <p:childTnLst>
                                    <p:animMotion origin="layout" path="M 0.0 0.0 L 0.0 -0.07213" pathEditMode="relative" ptsTypes="">
                                      <p:cBhvr>
                                        <p:cTn id="18" dur="250" accel="50000" decel="50000" autoRev="1" fill="hold">
                                          <p:stCondLst>
                                            <p:cond delay="0"/>
                                          </p:stCondLst>
                                        </p:cTn>
                                        <p:tgtEl>
                                          <p:spTgt spid="3">
                                            <p:txEl>
                                              <p:pRg st="4" end="4"/>
                                            </p:txEl>
                                          </p:spTgt>
                                        </p:tgtEl>
                                        <p:attrNameLst>
                                          <p:attrName>ppt_x</p:attrName>
                                          <p:attrName>ppt_y</p:attrName>
                                        </p:attrNameLst>
                                      </p:cBhvr>
                                    </p:animMotion>
                                    <p:animRot by="1500000">
                                      <p:cBhvr>
                                        <p:cTn id="19" dur="125" fill="hold">
                                          <p:stCondLst>
                                            <p:cond delay="0"/>
                                          </p:stCondLst>
                                        </p:cTn>
                                        <p:tgtEl>
                                          <p:spTgt spid="3">
                                            <p:txEl>
                                              <p:pRg st="4" end="4"/>
                                            </p:txEl>
                                          </p:spTgt>
                                        </p:tgtEl>
                                        <p:attrNameLst>
                                          <p:attrName>r</p:attrName>
                                        </p:attrNameLst>
                                      </p:cBhvr>
                                    </p:animRot>
                                    <p:animRot by="-1500000">
                                      <p:cBhvr>
                                        <p:cTn id="20" dur="125" fill="hold">
                                          <p:stCondLst>
                                            <p:cond delay="125"/>
                                          </p:stCondLst>
                                        </p:cTn>
                                        <p:tgtEl>
                                          <p:spTgt spid="3">
                                            <p:txEl>
                                              <p:pRg st="4" end="4"/>
                                            </p:txEl>
                                          </p:spTgt>
                                        </p:tgtEl>
                                        <p:attrNameLst>
                                          <p:attrName>r</p:attrName>
                                        </p:attrNameLst>
                                      </p:cBhvr>
                                    </p:animRot>
                                    <p:animRot by="-1500000">
                                      <p:cBhvr>
                                        <p:cTn id="21" dur="125" fill="hold">
                                          <p:stCondLst>
                                            <p:cond delay="250"/>
                                          </p:stCondLst>
                                        </p:cTn>
                                        <p:tgtEl>
                                          <p:spTgt spid="3">
                                            <p:txEl>
                                              <p:pRg st="4" end="4"/>
                                            </p:txEl>
                                          </p:spTgt>
                                        </p:tgtEl>
                                        <p:attrNameLst>
                                          <p:attrName>r</p:attrName>
                                        </p:attrNameLst>
                                      </p:cBhvr>
                                    </p:animRot>
                                    <p:animRot by="1500000">
                                      <p:cBhvr>
                                        <p:cTn id="22" dur="125" fill="hold">
                                          <p:stCondLst>
                                            <p:cond delay="375"/>
                                          </p:stCondLst>
                                        </p:cTn>
                                        <p:tgtEl>
                                          <p:spTgt spid="3">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0131425" cy="1456267"/>
          </a:xfrm>
        </p:spPr>
        <p:txBody>
          <a:bodyPr/>
          <a:lstStyle/>
          <a:p>
            <a:r>
              <a:rPr lang="ru-RU" dirty="0" smtClean="0"/>
              <a:t>Арктические льды</a:t>
            </a:r>
            <a:endParaRPr lang="ru-RU" dirty="0"/>
          </a:p>
        </p:txBody>
      </p:sp>
      <p:sp>
        <p:nvSpPr>
          <p:cNvPr id="3" name="Объект 2"/>
          <p:cNvSpPr>
            <a:spLocks noGrp="1"/>
          </p:cNvSpPr>
          <p:nvPr>
            <p:ph idx="1"/>
          </p:nvPr>
        </p:nvSpPr>
        <p:spPr>
          <a:xfrm>
            <a:off x="158621" y="1091683"/>
            <a:ext cx="11868538" cy="5663680"/>
          </a:xfrm>
        </p:spPr>
        <p:txBody>
          <a:bodyPr>
            <a:normAutofit fontScale="92500" lnSpcReduction="20000"/>
          </a:bodyPr>
          <a:lstStyle/>
          <a:p>
            <a:r>
              <a:rPr lang="ru-RU" dirty="0"/>
              <a:t>Льды Арктики имеют огромное значение для климатической системы Земли. Ледяная шапка отражает солнечные лучи и таким образом не даёт планете перегреться. Кроме того, арктические льды играют большую роль в системах циркуляции воды в океанах.</a:t>
            </a:r>
          </a:p>
          <a:p>
            <a:endParaRPr lang="ru-RU" dirty="0"/>
          </a:p>
          <a:p>
            <a:r>
              <a:rPr lang="ru-RU" dirty="0"/>
              <a:t>Общая масса арктического льда, по сравнению с уровнем 1980-х годов, уменьшилась на 70 </a:t>
            </a:r>
            <a:r>
              <a:rPr lang="ru-RU" dirty="0" smtClean="0"/>
              <a:t>%. </a:t>
            </a:r>
            <a:r>
              <a:rPr lang="ru-RU" dirty="0"/>
              <a:t>В сентябре 2012 года, по данным Гидрометцентра, площадь ледяной шапки достигла своего минимума за всё время наблюдения, составив 3346,2 тыс. км². Наиболее низких показателей достигли море Лаптевых, Восточно-Сибирское, Чукотское моря — 65 % от нормы. Также понизилась плотность </a:t>
            </a:r>
            <a:r>
              <a:rPr lang="ru-RU" dirty="0" smtClean="0"/>
              <a:t>льда. </a:t>
            </a:r>
            <a:r>
              <a:rPr lang="ru-RU" dirty="0"/>
              <a:t>В 2013—2014 годах таяние льда происходило гораздо медленнее, был достигнут лишь минимум на уровне 5000-5100 тыс. км² (против 3346,2 в 2012</a:t>
            </a:r>
            <a:r>
              <a:rPr lang="ru-RU" dirty="0" smtClean="0"/>
              <a:t>). </a:t>
            </a:r>
            <a:r>
              <a:rPr lang="ru-RU" dirty="0"/>
              <a:t>Небольшое увеличение массы и площади льда в 2013—2014 годах не стоит считать изменением тенденции исчезновения ледовой шапки, однако скорость в этой тенденции оказалась гораздо медленнее </a:t>
            </a:r>
            <a:r>
              <a:rPr lang="ru-RU" dirty="0" smtClean="0"/>
              <a:t>прогнозов. </a:t>
            </a:r>
            <a:r>
              <a:rPr lang="ru-RU" dirty="0"/>
              <a:t>Общие потери льда за 2003—2013 годы составили 4,9 </a:t>
            </a:r>
            <a:r>
              <a:rPr lang="ru-RU" dirty="0" smtClean="0"/>
              <a:t>%.</a:t>
            </a:r>
            <a:endParaRPr lang="ru-RU" dirty="0"/>
          </a:p>
          <a:p>
            <a:endParaRPr lang="ru-RU" dirty="0"/>
          </a:p>
          <a:p>
            <a:r>
              <a:rPr lang="ru-RU" dirty="0"/>
              <a:t>Необходимо учитывать, что и до начала спутниковых наблюдений (1979) также наблюдались очень малоледовитые </a:t>
            </a:r>
            <a:r>
              <a:rPr lang="ru-RU" dirty="0" smtClean="0"/>
              <a:t>периоды, </a:t>
            </a:r>
            <a:r>
              <a:rPr lang="ru-RU" dirty="0"/>
              <a:t>один из которых в 1920—1940 годы также вызвал дискуссии о потеплении </a:t>
            </a:r>
            <a:r>
              <a:rPr lang="ru-RU" dirty="0" smtClean="0"/>
              <a:t>Арктики.</a:t>
            </a:r>
            <a:endParaRPr lang="ru-RU" dirty="0"/>
          </a:p>
          <a:p>
            <a:endParaRPr lang="ru-RU" dirty="0"/>
          </a:p>
          <a:p>
            <a:r>
              <a:rPr lang="ru-RU" dirty="0"/>
              <a:t>По данным американских ученых, исследовавших изменения климата во всех районах Арктики, в последние годы площадь ледяного покрова стремительно убывает. Согласно состоянию на 25 февраля 2015 года этот показатель составил 14,54 млн км². А за период 1981—2010 годов площадь льдов в Арктике в среднем была равна 15,64 млн </a:t>
            </a:r>
            <a:r>
              <a:rPr lang="ru-RU" dirty="0" smtClean="0"/>
              <a:t>км².</a:t>
            </a:r>
            <a:endParaRPr lang="ru-RU" dirty="0"/>
          </a:p>
          <a:p>
            <a:endParaRPr lang="ru-RU" dirty="0"/>
          </a:p>
          <a:p>
            <a:r>
              <a:rPr lang="ru-RU" dirty="0"/>
              <a:t>Многие специалисты предполагают, что в XXI веке летом </a:t>
            </a:r>
            <a:r>
              <a:rPr lang="ru-RU" dirty="0" err="1"/>
              <a:t>бо́льшая</a:t>
            </a:r>
            <a:r>
              <a:rPr lang="ru-RU" dirty="0"/>
              <a:t> часть водного пространства Арктики будет полностью свободна ото льда, а это откроет новые перспективы для морской перевозки грузов. </a:t>
            </a:r>
          </a:p>
        </p:txBody>
      </p:sp>
    </p:spTree>
    <p:extLst>
      <p:ext uri="{BB962C8B-B14F-4D97-AF65-F5344CB8AC3E}">
        <p14:creationId xmlns:p14="http://schemas.microsoft.com/office/powerpoint/2010/main" val="388649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80">
                                          <p:stCondLst>
                                            <p:cond delay="0"/>
                                          </p:stCondLst>
                                        </p:cTn>
                                        <p:tgtEl>
                                          <p:spTgt spid="3">
                                            <p:txEl>
                                              <p:pRg st="2" end="2"/>
                                            </p:txEl>
                                          </p:spTgt>
                                        </p:tgtEl>
                                      </p:cBhvr>
                                    </p:animEffect>
                                    <p:anim calcmode="lin" valueType="num">
                                      <p:cBhvr>
                                        <p:cTn id="2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2" end="2"/>
                                            </p:txEl>
                                          </p:spTgt>
                                        </p:tgtEl>
                                      </p:cBhvr>
                                      <p:to x="100000" y="60000"/>
                                    </p:animScale>
                                    <p:animScale>
                                      <p:cBhvr>
                                        <p:cTn id="30" dur="166" decel="50000">
                                          <p:stCondLst>
                                            <p:cond delay="676"/>
                                          </p:stCondLst>
                                        </p:cTn>
                                        <p:tgtEl>
                                          <p:spTgt spid="3">
                                            <p:txEl>
                                              <p:pRg st="2" end="2"/>
                                            </p:txEl>
                                          </p:spTgt>
                                        </p:tgtEl>
                                      </p:cBhvr>
                                      <p:to x="100000" y="100000"/>
                                    </p:animScale>
                                    <p:animScale>
                                      <p:cBhvr>
                                        <p:cTn id="31" dur="26">
                                          <p:stCondLst>
                                            <p:cond delay="1312"/>
                                          </p:stCondLst>
                                        </p:cTn>
                                        <p:tgtEl>
                                          <p:spTgt spid="3">
                                            <p:txEl>
                                              <p:pRg st="2" end="2"/>
                                            </p:txEl>
                                          </p:spTgt>
                                        </p:tgtEl>
                                      </p:cBhvr>
                                      <p:to x="100000" y="80000"/>
                                    </p:animScale>
                                    <p:animScale>
                                      <p:cBhvr>
                                        <p:cTn id="32" dur="166" decel="50000">
                                          <p:stCondLst>
                                            <p:cond delay="1338"/>
                                          </p:stCondLst>
                                        </p:cTn>
                                        <p:tgtEl>
                                          <p:spTgt spid="3">
                                            <p:txEl>
                                              <p:pRg st="2" end="2"/>
                                            </p:txEl>
                                          </p:spTgt>
                                        </p:tgtEl>
                                      </p:cBhvr>
                                      <p:to x="100000" y="100000"/>
                                    </p:animScale>
                                    <p:animScale>
                                      <p:cBhvr>
                                        <p:cTn id="33" dur="26">
                                          <p:stCondLst>
                                            <p:cond delay="1642"/>
                                          </p:stCondLst>
                                        </p:cTn>
                                        <p:tgtEl>
                                          <p:spTgt spid="3">
                                            <p:txEl>
                                              <p:pRg st="2" end="2"/>
                                            </p:txEl>
                                          </p:spTgt>
                                        </p:tgtEl>
                                      </p:cBhvr>
                                      <p:to x="100000" y="90000"/>
                                    </p:animScale>
                                    <p:animScale>
                                      <p:cBhvr>
                                        <p:cTn id="34" dur="166" decel="50000">
                                          <p:stCondLst>
                                            <p:cond delay="1668"/>
                                          </p:stCondLst>
                                        </p:cTn>
                                        <p:tgtEl>
                                          <p:spTgt spid="3">
                                            <p:txEl>
                                              <p:pRg st="2" end="2"/>
                                            </p:txEl>
                                          </p:spTgt>
                                        </p:tgtEl>
                                      </p:cBhvr>
                                      <p:to x="100000" y="100000"/>
                                    </p:animScale>
                                    <p:animScale>
                                      <p:cBhvr>
                                        <p:cTn id="35" dur="26">
                                          <p:stCondLst>
                                            <p:cond delay="1808"/>
                                          </p:stCondLst>
                                        </p:cTn>
                                        <p:tgtEl>
                                          <p:spTgt spid="3">
                                            <p:txEl>
                                              <p:pRg st="2" end="2"/>
                                            </p:txEl>
                                          </p:spTgt>
                                        </p:tgtEl>
                                      </p:cBhvr>
                                      <p:to x="100000" y="95000"/>
                                    </p:animScale>
                                    <p:animScale>
                                      <p:cBhvr>
                                        <p:cTn id="36" dur="166" decel="50000">
                                          <p:stCondLst>
                                            <p:cond delay="1834"/>
                                          </p:stCondLst>
                                        </p:cTn>
                                        <p:tgtEl>
                                          <p:spTgt spid="3">
                                            <p:txEl>
                                              <p:pRg st="2" end="2"/>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wipe(down)">
                                      <p:cBhvr>
                                        <p:cTn id="39" dur="580">
                                          <p:stCondLst>
                                            <p:cond delay="0"/>
                                          </p:stCondLst>
                                        </p:cTn>
                                        <p:tgtEl>
                                          <p:spTgt spid="3">
                                            <p:txEl>
                                              <p:pRg st="4" end="4"/>
                                            </p:txEl>
                                          </p:spTgt>
                                        </p:tgtEl>
                                      </p:cBhvr>
                                    </p:animEffect>
                                    <p:anim calcmode="lin" valueType="num">
                                      <p:cBhvr>
                                        <p:cTn id="4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4" end="4"/>
                                            </p:txEl>
                                          </p:spTgt>
                                        </p:tgtEl>
                                      </p:cBhvr>
                                      <p:to x="100000" y="60000"/>
                                    </p:animScale>
                                    <p:animScale>
                                      <p:cBhvr>
                                        <p:cTn id="46" dur="166" decel="50000">
                                          <p:stCondLst>
                                            <p:cond delay="676"/>
                                          </p:stCondLst>
                                        </p:cTn>
                                        <p:tgtEl>
                                          <p:spTgt spid="3">
                                            <p:txEl>
                                              <p:pRg st="4" end="4"/>
                                            </p:txEl>
                                          </p:spTgt>
                                        </p:tgtEl>
                                      </p:cBhvr>
                                      <p:to x="100000" y="100000"/>
                                    </p:animScale>
                                    <p:animScale>
                                      <p:cBhvr>
                                        <p:cTn id="47" dur="26">
                                          <p:stCondLst>
                                            <p:cond delay="1312"/>
                                          </p:stCondLst>
                                        </p:cTn>
                                        <p:tgtEl>
                                          <p:spTgt spid="3">
                                            <p:txEl>
                                              <p:pRg st="4" end="4"/>
                                            </p:txEl>
                                          </p:spTgt>
                                        </p:tgtEl>
                                      </p:cBhvr>
                                      <p:to x="100000" y="80000"/>
                                    </p:animScale>
                                    <p:animScale>
                                      <p:cBhvr>
                                        <p:cTn id="48" dur="166" decel="50000">
                                          <p:stCondLst>
                                            <p:cond delay="1338"/>
                                          </p:stCondLst>
                                        </p:cTn>
                                        <p:tgtEl>
                                          <p:spTgt spid="3">
                                            <p:txEl>
                                              <p:pRg st="4" end="4"/>
                                            </p:txEl>
                                          </p:spTgt>
                                        </p:tgtEl>
                                      </p:cBhvr>
                                      <p:to x="100000" y="100000"/>
                                    </p:animScale>
                                    <p:animScale>
                                      <p:cBhvr>
                                        <p:cTn id="49" dur="26">
                                          <p:stCondLst>
                                            <p:cond delay="1642"/>
                                          </p:stCondLst>
                                        </p:cTn>
                                        <p:tgtEl>
                                          <p:spTgt spid="3">
                                            <p:txEl>
                                              <p:pRg st="4" end="4"/>
                                            </p:txEl>
                                          </p:spTgt>
                                        </p:tgtEl>
                                      </p:cBhvr>
                                      <p:to x="100000" y="90000"/>
                                    </p:animScale>
                                    <p:animScale>
                                      <p:cBhvr>
                                        <p:cTn id="50" dur="166" decel="50000">
                                          <p:stCondLst>
                                            <p:cond delay="1668"/>
                                          </p:stCondLst>
                                        </p:cTn>
                                        <p:tgtEl>
                                          <p:spTgt spid="3">
                                            <p:txEl>
                                              <p:pRg st="4" end="4"/>
                                            </p:txEl>
                                          </p:spTgt>
                                        </p:tgtEl>
                                      </p:cBhvr>
                                      <p:to x="100000" y="100000"/>
                                    </p:animScale>
                                    <p:animScale>
                                      <p:cBhvr>
                                        <p:cTn id="51" dur="26">
                                          <p:stCondLst>
                                            <p:cond delay="1808"/>
                                          </p:stCondLst>
                                        </p:cTn>
                                        <p:tgtEl>
                                          <p:spTgt spid="3">
                                            <p:txEl>
                                              <p:pRg st="4" end="4"/>
                                            </p:txEl>
                                          </p:spTgt>
                                        </p:tgtEl>
                                      </p:cBhvr>
                                      <p:to x="100000" y="95000"/>
                                    </p:animScale>
                                    <p:animScale>
                                      <p:cBhvr>
                                        <p:cTn id="52" dur="166" decel="50000">
                                          <p:stCondLst>
                                            <p:cond delay="1834"/>
                                          </p:stCondLst>
                                        </p:cTn>
                                        <p:tgtEl>
                                          <p:spTgt spid="3">
                                            <p:txEl>
                                              <p:pRg st="4" end="4"/>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wipe(down)">
                                      <p:cBhvr>
                                        <p:cTn id="55" dur="580">
                                          <p:stCondLst>
                                            <p:cond delay="0"/>
                                          </p:stCondLst>
                                        </p:cTn>
                                        <p:tgtEl>
                                          <p:spTgt spid="3">
                                            <p:txEl>
                                              <p:pRg st="6" end="6"/>
                                            </p:txEl>
                                          </p:spTgt>
                                        </p:tgtEl>
                                      </p:cBhvr>
                                    </p:animEffect>
                                    <p:anim calcmode="lin" valueType="num">
                                      <p:cBhvr>
                                        <p:cTn id="56"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6" end="6"/>
                                            </p:txEl>
                                          </p:spTgt>
                                        </p:tgtEl>
                                      </p:cBhvr>
                                      <p:to x="100000" y="60000"/>
                                    </p:animScale>
                                    <p:animScale>
                                      <p:cBhvr>
                                        <p:cTn id="62" dur="166" decel="50000">
                                          <p:stCondLst>
                                            <p:cond delay="676"/>
                                          </p:stCondLst>
                                        </p:cTn>
                                        <p:tgtEl>
                                          <p:spTgt spid="3">
                                            <p:txEl>
                                              <p:pRg st="6" end="6"/>
                                            </p:txEl>
                                          </p:spTgt>
                                        </p:tgtEl>
                                      </p:cBhvr>
                                      <p:to x="100000" y="100000"/>
                                    </p:animScale>
                                    <p:animScale>
                                      <p:cBhvr>
                                        <p:cTn id="63" dur="26">
                                          <p:stCondLst>
                                            <p:cond delay="1312"/>
                                          </p:stCondLst>
                                        </p:cTn>
                                        <p:tgtEl>
                                          <p:spTgt spid="3">
                                            <p:txEl>
                                              <p:pRg st="6" end="6"/>
                                            </p:txEl>
                                          </p:spTgt>
                                        </p:tgtEl>
                                      </p:cBhvr>
                                      <p:to x="100000" y="80000"/>
                                    </p:animScale>
                                    <p:animScale>
                                      <p:cBhvr>
                                        <p:cTn id="64" dur="166" decel="50000">
                                          <p:stCondLst>
                                            <p:cond delay="1338"/>
                                          </p:stCondLst>
                                        </p:cTn>
                                        <p:tgtEl>
                                          <p:spTgt spid="3">
                                            <p:txEl>
                                              <p:pRg st="6" end="6"/>
                                            </p:txEl>
                                          </p:spTgt>
                                        </p:tgtEl>
                                      </p:cBhvr>
                                      <p:to x="100000" y="100000"/>
                                    </p:animScale>
                                    <p:animScale>
                                      <p:cBhvr>
                                        <p:cTn id="65" dur="26">
                                          <p:stCondLst>
                                            <p:cond delay="1642"/>
                                          </p:stCondLst>
                                        </p:cTn>
                                        <p:tgtEl>
                                          <p:spTgt spid="3">
                                            <p:txEl>
                                              <p:pRg st="6" end="6"/>
                                            </p:txEl>
                                          </p:spTgt>
                                        </p:tgtEl>
                                      </p:cBhvr>
                                      <p:to x="100000" y="90000"/>
                                    </p:animScale>
                                    <p:animScale>
                                      <p:cBhvr>
                                        <p:cTn id="66" dur="166" decel="50000">
                                          <p:stCondLst>
                                            <p:cond delay="1668"/>
                                          </p:stCondLst>
                                        </p:cTn>
                                        <p:tgtEl>
                                          <p:spTgt spid="3">
                                            <p:txEl>
                                              <p:pRg st="6" end="6"/>
                                            </p:txEl>
                                          </p:spTgt>
                                        </p:tgtEl>
                                      </p:cBhvr>
                                      <p:to x="100000" y="100000"/>
                                    </p:animScale>
                                    <p:animScale>
                                      <p:cBhvr>
                                        <p:cTn id="67" dur="26">
                                          <p:stCondLst>
                                            <p:cond delay="1808"/>
                                          </p:stCondLst>
                                        </p:cTn>
                                        <p:tgtEl>
                                          <p:spTgt spid="3">
                                            <p:txEl>
                                              <p:pRg st="6" end="6"/>
                                            </p:txEl>
                                          </p:spTgt>
                                        </p:tgtEl>
                                      </p:cBhvr>
                                      <p:to x="100000" y="95000"/>
                                    </p:animScale>
                                    <p:animScale>
                                      <p:cBhvr>
                                        <p:cTn id="68" dur="166" decel="50000">
                                          <p:stCondLst>
                                            <p:cond delay="1834"/>
                                          </p:stCondLst>
                                        </p:cTn>
                                        <p:tgtEl>
                                          <p:spTgt spid="3">
                                            <p:txEl>
                                              <p:pRg st="6" end="6"/>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Effect transition="in" filter="wipe(down)">
                                      <p:cBhvr>
                                        <p:cTn id="71" dur="580">
                                          <p:stCondLst>
                                            <p:cond delay="0"/>
                                          </p:stCondLst>
                                        </p:cTn>
                                        <p:tgtEl>
                                          <p:spTgt spid="3">
                                            <p:txEl>
                                              <p:pRg st="8" end="8"/>
                                            </p:txEl>
                                          </p:spTgt>
                                        </p:tgtEl>
                                      </p:cBhvr>
                                    </p:animEffect>
                                    <p:anim calcmode="lin" valueType="num">
                                      <p:cBhvr>
                                        <p:cTn id="72"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3">
                                            <p:txEl>
                                              <p:pRg st="8" end="8"/>
                                            </p:txEl>
                                          </p:spTgt>
                                        </p:tgtEl>
                                      </p:cBhvr>
                                      <p:to x="100000" y="60000"/>
                                    </p:animScale>
                                    <p:animScale>
                                      <p:cBhvr>
                                        <p:cTn id="78" dur="166" decel="50000">
                                          <p:stCondLst>
                                            <p:cond delay="676"/>
                                          </p:stCondLst>
                                        </p:cTn>
                                        <p:tgtEl>
                                          <p:spTgt spid="3">
                                            <p:txEl>
                                              <p:pRg st="8" end="8"/>
                                            </p:txEl>
                                          </p:spTgt>
                                        </p:tgtEl>
                                      </p:cBhvr>
                                      <p:to x="100000" y="100000"/>
                                    </p:animScale>
                                    <p:animScale>
                                      <p:cBhvr>
                                        <p:cTn id="79" dur="26">
                                          <p:stCondLst>
                                            <p:cond delay="1312"/>
                                          </p:stCondLst>
                                        </p:cTn>
                                        <p:tgtEl>
                                          <p:spTgt spid="3">
                                            <p:txEl>
                                              <p:pRg st="8" end="8"/>
                                            </p:txEl>
                                          </p:spTgt>
                                        </p:tgtEl>
                                      </p:cBhvr>
                                      <p:to x="100000" y="80000"/>
                                    </p:animScale>
                                    <p:animScale>
                                      <p:cBhvr>
                                        <p:cTn id="80" dur="166" decel="50000">
                                          <p:stCondLst>
                                            <p:cond delay="1338"/>
                                          </p:stCondLst>
                                        </p:cTn>
                                        <p:tgtEl>
                                          <p:spTgt spid="3">
                                            <p:txEl>
                                              <p:pRg st="8" end="8"/>
                                            </p:txEl>
                                          </p:spTgt>
                                        </p:tgtEl>
                                      </p:cBhvr>
                                      <p:to x="100000" y="100000"/>
                                    </p:animScale>
                                    <p:animScale>
                                      <p:cBhvr>
                                        <p:cTn id="81" dur="26">
                                          <p:stCondLst>
                                            <p:cond delay="1642"/>
                                          </p:stCondLst>
                                        </p:cTn>
                                        <p:tgtEl>
                                          <p:spTgt spid="3">
                                            <p:txEl>
                                              <p:pRg st="8" end="8"/>
                                            </p:txEl>
                                          </p:spTgt>
                                        </p:tgtEl>
                                      </p:cBhvr>
                                      <p:to x="100000" y="90000"/>
                                    </p:animScale>
                                    <p:animScale>
                                      <p:cBhvr>
                                        <p:cTn id="82" dur="166" decel="50000">
                                          <p:stCondLst>
                                            <p:cond delay="1668"/>
                                          </p:stCondLst>
                                        </p:cTn>
                                        <p:tgtEl>
                                          <p:spTgt spid="3">
                                            <p:txEl>
                                              <p:pRg st="8" end="8"/>
                                            </p:txEl>
                                          </p:spTgt>
                                        </p:tgtEl>
                                      </p:cBhvr>
                                      <p:to x="100000" y="100000"/>
                                    </p:animScale>
                                    <p:animScale>
                                      <p:cBhvr>
                                        <p:cTn id="83" dur="26">
                                          <p:stCondLst>
                                            <p:cond delay="1808"/>
                                          </p:stCondLst>
                                        </p:cTn>
                                        <p:tgtEl>
                                          <p:spTgt spid="3">
                                            <p:txEl>
                                              <p:pRg st="8" end="8"/>
                                            </p:txEl>
                                          </p:spTgt>
                                        </p:tgtEl>
                                      </p:cBhvr>
                                      <p:to x="100000" y="95000"/>
                                    </p:animScale>
                                    <p:animScale>
                                      <p:cBhvr>
                                        <p:cTn id="84" dur="166" decel="50000">
                                          <p:stCondLst>
                                            <p:cond delay="1834"/>
                                          </p:stCondLst>
                                        </p:cTn>
                                        <p:tgtEl>
                                          <p:spTgt spid="3">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Человек и </a:t>
            </a:r>
            <a:r>
              <a:rPr lang="ru-RU" dirty="0" err="1" smtClean="0"/>
              <a:t>арктика</a:t>
            </a:r>
            <a:endParaRPr lang="ru-RU" dirty="0"/>
          </a:p>
        </p:txBody>
      </p:sp>
      <p:sp>
        <p:nvSpPr>
          <p:cNvPr id="3" name="Объект 2"/>
          <p:cNvSpPr>
            <a:spLocks noGrp="1"/>
          </p:cNvSpPr>
          <p:nvPr>
            <p:ph idx="1"/>
          </p:nvPr>
        </p:nvSpPr>
        <p:spPr>
          <a:xfrm>
            <a:off x="401216" y="1763486"/>
            <a:ext cx="11336693" cy="4786603"/>
          </a:xfrm>
        </p:spPr>
        <p:txBody>
          <a:bodyPr>
            <a:normAutofit/>
          </a:bodyPr>
          <a:lstStyle/>
          <a:p>
            <a:r>
              <a:rPr lang="ru-RU" dirty="0"/>
              <a:t>Первые представители человека разумного (</a:t>
            </a:r>
            <a:r>
              <a:rPr lang="ru-RU" dirty="0" err="1"/>
              <a:t>Homo</a:t>
            </a:r>
            <a:r>
              <a:rPr lang="ru-RU" dirty="0"/>
              <a:t> </a:t>
            </a:r>
            <a:r>
              <a:rPr lang="ru-RU" dirty="0" err="1"/>
              <a:t>sapiens</a:t>
            </a:r>
            <a:r>
              <a:rPr lang="ru-RU" dirty="0"/>
              <a:t>) проникли на побережье Северного Ледовитого океана около 30 000 лет назад. Об этом свидетельствуют стоянки древних людей «Мамонтовая курья» расположенная в долине реки Усы (Республика Коми) и «</a:t>
            </a:r>
            <a:r>
              <a:rPr lang="ru-RU" dirty="0" err="1"/>
              <a:t>Бёрёлёх</a:t>
            </a:r>
            <a:r>
              <a:rPr lang="ru-RU" dirty="0"/>
              <a:t>» расположенная в устье реки Яна (Якутия). Проникновение и освоение древними людьми высоких широт существенно повысили адаптивные возможности </a:t>
            </a:r>
            <a:r>
              <a:rPr lang="ru-RU" dirty="0" err="1"/>
              <a:t>Homo</a:t>
            </a:r>
            <a:r>
              <a:rPr lang="ru-RU" dirty="0"/>
              <a:t> </a:t>
            </a:r>
            <a:r>
              <a:rPr lang="ru-RU" dirty="0" err="1"/>
              <a:t>sapiens</a:t>
            </a:r>
            <a:r>
              <a:rPr lang="ru-RU" dirty="0"/>
              <a:t> как вида. В условиях постоянной борьбы с холодом и стихией формировались северные адаптивные типы популяций человека. В результате таких адаптивных изменений со временем произошла мутация гена меланина, что привело к улучшению выживаемости индивида в данных условиях. Побуждающими факторами мутации послужила низкая интенсивность ультрафиолетового излучения, что характерно для районов севера. Внешнее проявление мутации — светлая кожа.</a:t>
            </a:r>
          </a:p>
          <a:p>
            <a:endParaRPr lang="ru-RU" dirty="0"/>
          </a:p>
          <a:p>
            <a:r>
              <a:rPr lang="ru-RU" dirty="0"/>
              <a:t>Изучение проблем здоровья человека в условиях высоких широт северного полушария в настоящее время оформилось в виде научного направления, названного «арктической медициной</a:t>
            </a:r>
            <a:r>
              <a:rPr lang="ru-RU" dirty="0" smtClean="0"/>
              <a:t>». </a:t>
            </a:r>
            <a:endParaRPr lang="ru-RU" dirty="0"/>
          </a:p>
        </p:txBody>
      </p:sp>
    </p:spTree>
    <p:extLst>
      <p:ext uri="{BB962C8B-B14F-4D97-AF65-F5344CB8AC3E}">
        <p14:creationId xmlns:p14="http://schemas.microsoft.com/office/powerpoint/2010/main" val="12009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170" y="786883"/>
            <a:ext cx="443203" cy="388776"/>
          </a:xfrm>
        </p:spPr>
        <p:txBody>
          <a:bodyPr>
            <a:normAutofit fontScale="90000"/>
          </a:bodyPr>
          <a:lstStyle/>
          <a:p>
            <a:endParaRPr lang="ru-RU" dirty="0"/>
          </a:p>
        </p:txBody>
      </p:sp>
      <p:sp>
        <p:nvSpPr>
          <p:cNvPr id="3" name="Объект 2"/>
          <p:cNvSpPr>
            <a:spLocks noGrp="1"/>
          </p:cNvSpPr>
          <p:nvPr>
            <p:ph idx="1"/>
          </p:nvPr>
        </p:nvSpPr>
        <p:spPr>
          <a:xfrm>
            <a:off x="214603" y="391886"/>
            <a:ext cx="11653935" cy="5962261"/>
          </a:xfrm>
        </p:spPr>
        <p:txBody>
          <a:bodyPr>
            <a:normAutofit/>
          </a:bodyPr>
          <a:lstStyle/>
          <a:p>
            <a:r>
              <a:rPr lang="ru-RU" dirty="0"/>
              <a:t>Коренные народы Арктики сохраняют традиционный уклад жизни предков на протяжении многих веков. Их специфическая культура и особое мировоззрение, обусловленные проживанием в экстремальных климатических условиях, плохо поддаётся адаптации к условиям современной цивилизации, и не может быть приспособлена к требованиям рыночной экономики. Численность населения Арктики составляет более 400 тысяч человек[27]. В результате устоявшегося традиционного уклада жизни люди полностью зависят от арктической экосистемы в вопросах питания, проживания и сохранения самобытности культуры. Несмотря на то, что реализация нефтегазовых проектов приносит свои выгоды для населения, многие жители в связи с этим испытывают неудобства и проблемы[28].</a:t>
            </a:r>
          </a:p>
          <a:p>
            <a:endParaRPr lang="ru-RU" dirty="0"/>
          </a:p>
          <a:p>
            <a:r>
              <a:rPr lang="ru-RU" dirty="0"/>
              <a:t>Традиционными промыслами являются охота, собирательство, оленеводство и рыболовство. Природная среда является основой жизни для народов Севера, поэтому экологические проблемы приобретают для них особенную остроту. Промышленное освоение Арктики может привести к уничтожению исконной среды обитания и создать угрозу исчезновения малочисленных народов Севера как самостоятельных этносов. </a:t>
            </a:r>
          </a:p>
        </p:txBody>
      </p:sp>
    </p:spTree>
    <p:extLst>
      <p:ext uri="{BB962C8B-B14F-4D97-AF65-F5344CB8AC3E}">
        <p14:creationId xmlns:p14="http://schemas.microsoft.com/office/powerpoint/2010/main" val="24215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Спасибо за внимание</a:t>
            </a:r>
            <a:endParaRPr lang="ru-RU" dirty="0"/>
          </a:p>
        </p:txBody>
      </p:sp>
      <p:pic>
        <p:nvPicPr>
          <p:cNvPr id="4" name="Объект 3"/>
          <p:cNvPicPr>
            <a:picLocks noGrp="1" noChangeAspect="1"/>
          </p:cNvPicPr>
          <p:nvPr>
            <p:ph idx="1"/>
          </p:nvPr>
        </p:nvPicPr>
        <p:blipFill>
          <a:blip r:embed="rId2"/>
          <a:stretch>
            <a:fillRect/>
          </a:stretch>
        </p:blipFill>
        <p:spPr>
          <a:xfrm>
            <a:off x="2508159" y="2143507"/>
            <a:ext cx="6486706" cy="3645724"/>
          </a:xfrm>
          <a:prstGeom prst="rect">
            <a:avLst/>
          </a:prstGeom>
        </p:spPr>
      </p:pic>
    </p:spTree>
    <p:extLst>
      <p:ext uri="{BB962C8B-B14F-4D97-AF65-F5344CB8AC3E}">
        <p14:creationId xmlns:p14="http://schemas.microsoft.com/office/powerpoint/2010/main" val="30711374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Что такое Арктика?</a:t>
            </a:r>
            <a:endParaRPr lang="ru-RU" dirty="0"/>
          </a:p>
        </p:txBody>
      </p:sp>
      <p:sp>
        <p:nvSpPr>
          <p:cNvPr id="3" name="Объект 2"/>
          <p:cNvSpPr>
            <a:spLocks noGrp="1"/>
          </p:cNvSpPr>
          <p:nvPr>
            <p:ph idx="1"/>
          </p:nvPr>
        </p:nvSpPr>
        <p:spPr/>
        <p:txBody>
          <a:bodyPr/>
          <a:lstStyle/>
          <a:p>
            <a:r>
              <a:rPr lang="ru-RU" dirty="0" smtClean="0"/>
              <a:t>Арктика </a:t>
            </a:r>
            <a:r>
              <a:rPr lang="ru-RU" dirty="0"/>
              <a:t>(от греч. ἄρκτος — «медведица», ἀρκτικός — «находящийся под созвездием Большой Медведицы», «северный») — единый физико-географический район Земли, примыкающий к Северному полюсу и включающий окраины материков Евразии и Северной Америки, почти весь Северный Ледовитый океан с островами (кроме прибрежных островов Норвегии), а также прилегающие части Атлантического и Тихого океанов. Южная граница Арктики совпадает с южной границей зоны </a:t>
            </a:r>
            <a:r>
              <a:rPr lang="ru-RU" dirty="0" smtClean="0"/>
              <a:t>тундры. </a:t>
            </a:r>
            <a:r>
              <a:rPr lang="ru-RU" dirty="0"/>
              <a:t>Площадь — около 27 млн км²; иногда Арктику ограничивают с юга Северным полярным кругом (66° 33′ с. ш.), в этом случае её площадь составляет 21 млн </a:t>
            </a:r>
            <a:r>
              <a:rPr lang="ru-RU" dirty="0" smtClean="0"/>
              <a:t>км². </a:t>
            </a:r>
            <a:endParaRPr lang="ru-RU" dirty="0"/>
          </a:p>
        </p:txBody>
      </p:sp>
      <p:pic>
        <p:nvPicPr>
          <p:cNvPr id="4" name="Рисунок 3"/>
          <p:cNvPicPr>
            <a:picLocks noChangeAspect="1"/>
          </p:cNvPicPr>
          <p:nvPr/>
        </p:nvPicPr>
        <p:blipFill>
          <a:blip r:embed="rId2"/>
          <a:stretch>
            <a:fillRect/>
          </a:stretch>
        </p:blipFill>
        <p:spPr>
          <a:xfrm rot="21381511">
            <a:off x="6204856" y="246153"/>
            <a:ext cx="3489650" cy="21831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0031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0131425" cy="610291"/>
          </a:xfrm>
        </p:spPr>
        <p:txBody>
          <a:bodyPr>
            <a:normAutofit fontScale="90000"/>
          </a:bodyPr>
          <a:lstStyle/>
          <a:p>
            <a:r>
              <a:rPr lang="ru-RU" dirty="0" smtClean="0"/>
              <a:t>Флора и фауна</a:t>
            </a:r>
            <a:endParaRPr lang="ru-RU" dirty="0"/>
          </a:p>
        </p:txBody>
      </p:sp>
      <p:sp>
        <p:nvSpPr>
          <p:cNvPr id="3" name="Объект 2"/>
          <p:cNvSpPr>
            <a:spLocks noGrp="1"/>
          </p:cNvSpPr>
          <p:nvPr>
            <p:ph idx="1"/>
          </p:nvPr>
        </p:nvSpPr>
        <p:spPr>
          <a:xfrm>
            <a:off x="0" y="610291"/>
            <a:ext cx="12061371" cy="6326155"/>
          </a:xfrm>
        </p:spPr>
        <p:txBody>
          <a:bodyPr>
            <a:normAutofit/>
          </a:bodyPr>
          <a:lstStyle/>
          <a:p>
            <a:pPr marL="0" indent="0">
              <a:buNone/>
            </a:pPr>
            <a:r>
              <a:rPr lang="ru-RU" dirty="0" smtClean="0"/>
              <a:t>В </a:t>
            </a:r>
            <a:r>
              <a:rPr lang="ru-RU" dirty="0"/>
              <a:t>Арктике произрастают карликовые кустарники, злаки, травы, лишайники и мхи. Низкие летние температуры обусловливают малое разнообразие видов и небольшие размеры растений. В Арктике нет деревьев, однако в тёплой её части нередко встречаются кустарники, достигающие двух метров в высоту, а осока, мхи и лишайники образуют толстую подстилку. Арктическая пустыня — самая северная из природных зон — практически лишена растительности; преобладают клеточные растения — мхи и лишайники, изредка встречаются такие травянистые растения, как полярный мак.</a:t>
            </a:r>
          </a:p>
          <a:p>
            <a:endParaRPr lang="ru-RU" dirty="0"/>
          </a:p>
          <a:p>
            <a:r>
              <a:rPr lang="ru-RU" dirty="0"/>
              <a:t>Арктика — место обитания целого ряда уникальных животных: овцебык, дикий северный олень, снежный баран, белый медведь. К травоядным обитателям тундры относятся: заяц — арктический беляк, лемминг, овцебык и дикий северный олень. Они являются пищей для песца и волка. Полярный медведь также является хищником, он предпочитает охотиться на морских животных со льда. Для холодных регионов эндемичны многие виды птиц и морских обитателей. Кроме того, в Арктике обитают росомахи, горностаи и длиннохвостые суслики.</a:t>
            </a:r>
          </a:p>
          <a:p>
            <a:endParaRPr lang="ru-RU" dirty="0"/>
          </a:p>
          <a:p>
            <a:r>
              <a:rPr lang="ru-RU" dirty="0"/>
              <a:t>Полярным летом в тундре гнездятся миллионы перелётных птиц. В морях Арктики обитают тюлени, моржи, а также несколько видов китообразных: усатые киты, нарвалы, </a:t>
            </a:r>
            <a:r>
              <a:rPr lang="ru-RU" dirty="0" smtClean="0"/>
              <a:t>касатки </a:t>
            </a:r>
            <a:r>
              <a:rPr lang="ru-RU" dirty="0"/>
              <a:t>и белухи.</a:t>
            </a:r>
          </a:p>
          <a:p>
            <a:endParaRPr lang="ru-RU" dirty="0"/>
          </a:p>
        </p:txBody>
      </p:sp>
    </p:spTree>
    <p:extLst>
      <p:ext uri="{BB962C8B-B14F-4D97-AF65-F5344CB8AC3E}">
        <p14:creationId xmlns:p14="http://schemas.microsoft.com/office/powerpoint/2010/main" val="12146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
                                            <p:txEl>
                                              <p:pRg st="0" end="0"/>
                                            </p:txEl>
                                          </p:spTgt>
                                        </p:tgtEl>
                                      </p:cBhvr>
                                    </p:animEffect>
                                  </p:childTnLst>
                                </p:cTn>
                              </p:par>
                              <p:par>
                                <p:cTn id="21" presetID="53" presetClass="entr" presetSubtype="16"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5" dur="500"/>
                                        <p:tgtEl>
                                          <p:spTgt spid="3">
                                            <p:txEl>
                                              <p:pRg st="2" end="2"/>
                                            </p:txEl>
                                          </p:spTgt>
                                        </p:tgtEl>
                                      </p:cBhvr>
                                    </p:animEffect>
                                  </p:childTnLst>
                                </p:cTn>
                              </p:par>
                              <p:par>
                                <p:cTn id="26" presetID="53" presetClass="entr" presetSubtype="16"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21907" y="534954"/>
            <a:ext cx="11257383" cy="5893837"/>
          </a:xfrm>
        </p:spPr>
        <p:txBody>
          <a:bodyPr>
            <a:normAutofit fontScale="90000"/>
          </a:bodyPr>
          <a:lstStyle/>
          <a:p>
            <a:r>
              <a:rPr lang="ru-RU" sz="2700" dirty="0"/>
              <a:t>Изменение климата грозит многим животным Арктики полным исчезновением. В наибольшей опасности находятся белые медведи, так как при сокращении площади морского льда животные вынуждены переходить на побережье, где их кормовая база меньше. Для популяции взрослых самцов смертность от голода может вырасти с 3—6 % до 28—48 %, если продолжительность летнего сезона вырастет со 120 до 180 дней. Кроме того, шансы самки встретить партнёра в период размножения также зависят от площади морского льда и его фрагментации. Самцы ищут самок по их следам, и, по оценкам учёных, если эффективность поисков из-за рассеяния популяции по льду будет снижаться в четыре раза быстрее его площади, успешность спаривания снизится с 99 % до 72 %. </a:t>
            </a:r>
            <a:r>
              <a:rPr lang="ru-RU" dirty="0"/>
              <a:t/>
            </a:r>
            <a:br>
              <a:rPr lang="ru-RU" dirty="0"/>
            </a:br>
            <a:endParaRPr lang="ru-RU" dirty="0"/>
          </a:p>
        </p:txBody>
      </p:sp>
    </p:spTree>
    <p:extLst>
      <p:ext uri="{BB962C8B-B14F-4D97-AF65-F5344CB8AC3E}">
        <p14:creationId xmlns:p14="http://schemas.microsoft.com/office/powerpoint/2010/main" val="106316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Рельеф</a:t>
            </a:r>
            <a:endParaRPr lang="ru-RU" dirty="0"/>
          </a:p>
        </p:txBody>
      </p:sp>
      <p:sp>
        <p:nvSpPr>
          <p:cNvPr id="3" name="Объект 2"/>
          <p:cNvSpPr>
            <a:spLocks noGrp="1"/>
          </p:cNvSpPr>
          <p:nvPr>
            <p:ph idx="1"/>
          </p:nvPr>
        </p:nvSpPr>
        <p:spPr/>
        <p:txBody>
          <a:bodyPr/>
          <a:lstStyle/>
          <a:p>
            <a:r>
              <a:rPr lang="ru-RU" dirty="0"/>
              <a:t>По особенностям рельефа в Арктике выделяют: шельф с островами материкового происхождения и прилегающими окраинами материков и Арктический бассейн. Область шельфа занята окраинными морями — Баренцевым, Карским, Лаптевых, Восточно-Сибирским и Чукотским. Рельеф суши российской Арктики преимущественно равнинный; местами, особенно на островах, гористый. Центральная часть — Арктический бассейн, область глубоководных котловин (до 5527 м) и подводных хребтов.</a:t>
            </a:r>
          </a:p>
          <a:p>
            <a:endParaRPr lang="ru-RU" dirty="0"/>
          </a:p>
          <a:p>
            <a:r>
              <a:rPr lang="ru-RU" dirty="0"/>
              <a:t>Высшая точка Арктики — гора Гунбьёрн (Гренландия). </a:t>
            </a:r>
          </a:p>
        </p:txBody>
      </p:sp>
      <p:pic>
        <p:nvPicPr>
          <p:cNvPr id="4" name="Рисунок 3"/>
          <p:cNvPicPr>
            <a:picLocks noChangeAspect="1"/>
          </p:cNvPicPr>
          <p:nvPr/>
        </p:nvPicPr>
        <p:blipFill>
          <a:blip r:embed="rId2"/>
          <a:stretch>
            <a:fillRect/>
          </a:stretch>
        </p:blipFill>
        <p:spPr>
          <a:xfrm>
            <a:off x="6746033" y="383791"/>
            <a:ext cx="2890546" cy="2187180"/>
          </a:xfrm>
          <a:prstGeom prst="rect">
            <a:avLst/>
          </a:prstGeom>
          <a:ln>
            <a:noFill/>
          </a:ln>
          <a:effectLst>
            <a:softEdge rad="112500"/>
          </a:effectLst>
        </p:spPr>
      </p:pic>
    </p:spTree>
    <p:extLst>
      <p:ext uri="{BB962C8B-B14F-4D97-AF65-F5344CB8AC3E}">
        <p14:creationId xmlns:p14="http://schemas.microsoft.com/office/powerpoint/2010/main" val="357843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Особенности</a:t>
            </a:r>
            <a:endParaRPr lang="ru-RU" dirty="0"/>
          </a:p>
        </p:txBody>
      </p:sp>
      <p:sp>
        <p:nvSpPr>
          <p:cNvPr id="3" name="Объект 2"/>
          <p:cNvSpPr>
            <a:spLocks noGrp="1"/>
          </p:cNvSpPr>
          <p:nvPr>
            <p:ph idx="1"/>
          </p:nvPr>
        </p:nvSpPr>
        <p:spPr/>
        <p:txBody>
          <a:bodyPr>
            <a:normAutofit fontScale="92500" lnSpcReduction="10000"/>
          </a:bodyPr>
          <a:lstStyle/>
          <a:p>
            <a:r>
              <a:rPr lang="ru-RU" dirty="0"/>
              <a:t>Особенности природы: низкий радиационный баланс, близкие к 0 °C средние температуры воздуха летних месяцев при отрицательной среднегодовой температуре, существование ледников и многолетнемёрзлых пород, преобладание тундровой растительности и арктических пустынь.</a:t>
            </a:r>
          </a:p>
          <a:p>
            <a:endParaRPr lang="ru-RU" dirty="0"/>
          </a:p>
          <a:p>
            <a:r>
              <a:rPr lang="ru-RU" dirty="0"/>
              <a:t>Средние температуры самого холодного зимнего месяца — января — колеблются от −2…−4 °C в южной части Арктического района до −25 °C на севере Баренцева моря, западе Гренландского моря, в морях Баффина и Чукотском и от −32…−36 °C; в Сибирском районе, на севере Канадского и в прилегающей к нему части Арктического бассейна до −45…−50 °C в центральной части Гренландии. Минимальные температуры в этих районах иногда снижаются до −55…−60 °C, только в Арктическом бассейне они не опускаются ниже −45…−50 °C. При прорывах глубоких циклонов температура иногда повышается до −2…−10 °C. Средние температуры июля в Арктическом бассейне — 0…−1 °C[2].</a:t>
            </a:r>
          </a:p>
          <a:p>
            <a:endParaRPr lang="ru-RU" dirty="0"/>
          </a:p>
          <a:p>
            <a:r>
              <a:rPr lang="ru-RU" dirty="0"/>
              <a:t>Ледовитость морских акваторий — около 11 млн км² зимой и около 8 млн км² летом. </a:t>
            </a:r>
          </a:p>
        </p:txBody>
      </p:sp>
    </p:spTree>
    <p:extLst>
      <p:ext uri="{BB962C8B-B14F-4D97-AF65-F5344CB8AC3E}">
        <p14:creationId xmlns:p14="http://schemas.microsoft.com/office/powerpoint/2010/main" val="136879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Природные ресурсы</a:t>
            </a:r>
            <a:endParaRPr lang="ru-RU" dirty="0"/>
          </a:p>
        </p:txBody>
      </p:sp>
      <p:sp>
        <p:nvSpPr>
          <p:cNvPr id="3" name="Объект 2"/>
          <p:cNvSpPr>
            <a:spLocks noGrp="1"/>
          </p:cNvSpPr>
          <p:nvPr>
            <p:ph idx="1"/>
          </p:nvPr>
        </p:nvSpPr>
        <p:spPr/>
        <p:txBody>
          <a:bodyPr>
            <a:normAutofit lnSpcReduction="10000"/>
          </a:bodyPr>
          <a:lstStyle/>
          <a:p>
            <a:r>
              <a:rPr lang="ru-RU" dirty="0"/>
              <a:t>В Арктике содержится очень большое количество неразработанных энергоресурсов — нефти, урана, газа. Запасы нефти в Арктике (как на шельфе, так и на суше) оценивались в 2008 году Геологической службой США в 90 млрд </a:t>
            </a:r>
            <a:r>
              <a:rPr lang="ru-RU" dirty="0" smtClean="0"/>
              <a:t>баррелей. </a:t>
            </a:r>
            <a:r>
              <a:rPr lang="ru-RU" dirty="0"/>
              <a:t>В соответствии с данными «Бритиш Петролеум», в 2017 году в мире ежегодно потреблялось около 620 млн баррелей нефти (исходя из усреднённого показателя 1,7 млн баррелей в день</a:t>
            </a:r>
            <a:r>
              <a:rPr lang="ru-RU" dirty="0" smtClean="0"/>
              <a:t>). </a:t>
            </a:r>
            <a:r>
              <a:rPr lang="ru-RU" dirty="0"/>
              <a:t>Таким образом, при существовавшем в 2017 году спросе на нефть, запасов Арктики хватило бы ещё на 145 лет.</a:t>
            </a:r>
          </a:p>
          <a:p>
            <a:endParaRPr lang="ru-RU" dirty="0"/>
          </a:p>
          <a:p>
            <a:r>
              <a:rPr lang="ru-RU" dirty="0"/>
              <a:t>Для России арктический шельф — одно из наиболее перспективных направлений для восполнения запасов углеводородного сырья. «Арктический шельф — крупный и до настоящего времени практически не использованный резерв нефтегазовой промышленности России, но без его освоения невозможно решить задачи Энергетической стратегии России до 2020 года</a:t>
            </a:r>
            <a:r>
              <a:rPr lang="ru-RU" dirty="0" smtClean="0"/>
              <a:t>». </a:t>
            </a:r>
            <a:r>
              <a:rPr lang="ru-RU" dirty="0"/>
              <a:t>Среди крупнейших газовых российских месторождений — Штокмановское, Русановское и Ленинградское, расположенные в западной Арктике. </a:t>
            </a:r>
          </a:p>
        </p:txBody>
      </p:sp>
    </p:spTree>
    <p:extLst>
      <p:ext uri="{BB962C8B-B14F-4D97-AF65-F5344CB8AC3E}">
        <p14:creationId xmlns:p14="http://schemas.microsoft.com/office/powerpoint/2010/main" val="139692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0" end="0"/>
                                            </p:txEl>
                                          </p:spTgt>
                                        </p:tgtEl>
                                        <p:attrNameLst>
                                          <p:attrName>style.color</p:attrName>
                                        </p:attrNameLst>
                                      </p:cBhvr>
                                      <p:to>
                                        <a:srgbClr val="90BA4C"/>
                                      </p:to>
                                    </p:animClr>
                                  </p:childTnLst>
                                </p:cTn>
                              </p:par>
                              <p:par>
                                <p:cTn id="7" presetID="3" presetClass="emph" presetSubtype="2" fill="hold" nodeType="withEffect">
                                  <p:stCondLst>
                                    <p:cond delay="0"/>
                                  </p:stCondLst>
                                  <p:childTnLst>
                                    <p:animClr clrSpc="rgb" dir="cw">
                                      <p:cBhvr override="childStyle">
                                        <p:cTn id="8" dur="2000" fill="hold"/>
                                        <p:tgtEl>
                                          <p:spTgt spid="3">
                                            <p:txEl>
                                              <p:pRg st="2" end="2"/>
                                            </p:txEl>
                                          </p:spTgt>
                                        </p:tgtEl>
                                        <p:attrNameLst>
                                          <p:attrName>style.color</p:attrName>
                                        </p:attrNameLst>
                                      </p:cBhvr>
                                      <p:to>
                                        <a:srgbClr val="90BA4C"/>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a:off x="-1045028" y="2270448"/>
            <a:ext cx="79311" cy="1456267"/>
          </a:xfrm>
        </p:spPr>
        <p:txBody>
          <a:bodyPr/>
          <a:lstStyle/>
          <a:p>
            <a:endParaRPr lang="ru-RU" dirty="0"/>
          </a:p>
        </p:txBody>
      </p:sp>
      <p:sp>
        <p:nvSpPr>
          <p:cNvPr id="3" name="Объект 2"/>
          <p:cNvSpPr>
            <a:spLocks noGrp="1"/>
          </p:cNvSpPr>
          <p:nvPr>
            <p:ph idx="1"/>
          </p:nvPr>
        </p:nvSpPr>
        <p:spPr>
          <a:xfrm>
            <a:off x="363894" y="597159"/>
            <a:ext cx="11122089" cy="5840963"/>
          </a:xfrm>
        </p:spPr>
        <p:txBody>
          <a:bodyPr>
            <a:normAutofit/>
          </a:bodyPr>
          <a:lstStyle/>
          <a:p>
            <a:r>
              <a:rPr lang="ru-RU" dirty="0"/>
              <a:t>Бывший глава компании ООО «Газпром нефть шельф» Александр Мандель заявил[когда?] журналистам, что работы по добыче нефти начнутся в середине июля 2012 года. Первой на шельфе Арктики начала добычу «Газпром нефть»: нефть была получена в декабре 2013 года на </a:t>
            </a:r>
            <a:r>
              <a:rPr lang="ru-RU" dirty="0" err="1"/>
              <a:t>Приразломном</a:t>
            </a:r>
            <a:r>
              <a:rPr lang="ru-RU" dirty="0"/>
              <a:t> месторождении в Печорском море. Добыча ведётся с платформы «</a:t>
            </a:r>
            <a:r>
              <a:rPr lang="ru-RU" dirty="0" err="1"/>
              <a:t>Приразломная</a:t>
            </a:r>
            <a:r>
              <a:rPr lang="ru-RU" dirty="0"/>
              <a:t>» — она специально спроектирована для работы в Арктике. Платформа оснащена системой «нулевого сброса» — все отходы, в том числе буровые, вывозятся на берег или закачиваются в специальную поглощающую скважину. Платформа стоит на дне моря (глубина в районе месторождения — всего 20 метров), скважины находятся внутри основания платформы и надёжно изолированы от окружающей среды 3-метровыми бетонными стенами, которые покрыты сверхпрочной плакированной сталью. Первая арктическая нефть получила название </a:t>
            </a:r>
            <a:r>
              <a:rPr lang="ru-RU" dirty="0" err="1"/>
              <a:t>Arctic</a:t>
            </a:r>
            <a:r>
              <a:rPr lang="ru-RU" dirty="0"/>
              <a:t> </a:t>
            </a:r>
            <a:r>
              <a:rPr lang="ru-RU" dirty="0" err="1"/>
              <a:t>oil</a:t>
            </a:r>
            <a:r>
              <a:rPr lang="ru-RU" dirty="0"/>
              <a:t> (ARCO) и впервые была отгружена с </a:t>
            </a:r>
            <a:r>
              <a:rPr lang="ru-RU" dirty="0" err="1"/>
              <a:t>Приразломного</a:t>
            </a:r>
            <a:r>
              <a:rPr lang="ru-RU" dirty="0"/>
              <a:t> в апреле 2014 года[8].</a:t>
            </a:r>
          </a:p>
          <a:p>
            <a:endParaRPr lang="ru-RU" dirty="0"/>
          </a:p>
          <a:p>
            <a:r>
              <a:rPr lang="ru-RU" dirty="0"/>
              <a:t>Кроме компании «Газпром», лицензии на разработку нефтяных месторождений получила ОАО «Роснефть».</a:t>
            </a:r>
          </a:p>
          <a:p>
            <a:endParaRPr lang="ru-RU" dirty="0"/>
          </a:p>
          <a:p>
            <a:r>
              <a:rPr lang="ru-RU" dirty="0"/>
              <a:t>На нефтегазовые ресурсы Арктики также претендуют нефтяные компании </a:t>
            </a:r>
            <a:r>
              <a:rPr lang="ru-RU" dirty="0" err="1"/>
              <a:t>Shell</a:t>
            </a:r>
            <a:r>
              <a:rPr lang="ru-RU" dirty="0"/>
              <a:t>, BP, EXXON[9][10]. </a:t>
            </a:r>
          </a:p>
        </p:txBody>
      </p:sp>
    </p:spTree>
    <p:extLst>
      <p:ext uri="{BB962C8B-B14F-4D97-AF65-F5344CB8AC3E}">
        <p14:creationId xmlns:p14="http://schemas.microsoft.com/office/powerpoint/2010/main" val="143117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xEl>
                                              <p:pRg st="0" end="0"/>
                                            </p:txEl>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2000" fill="hold"/>
                                        <p:tgtEl>
                                          <p:spTgt spid="3">
                                            <p:txEl>
                                              <p:pRg st="2" end="2"/>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2000" fill="hold"/>
                                        <p:tgtEl>
                                          <p:spTgt spid="3">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a:off x="-31722" y="1132115"/>
            <a:ext cx="45719" cy="1456267"/>
          </a:xfrm>
        </p:spPr>
        <p:txBody>
          <a:bodyPr/>
          <a:lstStyle/>
          <a:p>
            <a:endParaRPr lang="ru-RU" dirty="0"/>
          </a:p>
        </p:txBody>
      </p:sp>
      <p:sp>
        <p:nvSpPr>
          <p:cNvPr id="3" name="Объект 2"/>
          <p:cNvSpPr>
            <a:spLocks noGrp="1"/>
          </p:cNvSpPr>
          <p:nvPr>
            <p:ph idx="1"/>
          </p:nvPr>
        </p:nvSpPr>
        <p:spPr>
          <a:xfrm>
            <a:off x="438539" y="130629"/>
            <a:ext cx="11355355" cy="6550089"/>
          </a:xfrm>
        </p:spPr>
        <p:txBody>
          <a:bodyPr>
            <a:normAutofit/>
          </a:bodyPr>
          <a:lstStyle/>
          <a:p>
            <a:r>
              <a:rPr lang="ru-RU" dirty="0"/>
              <a:t>Добыча природных ресурсов в Арктике крайне сложна и опасна с точки зрения экологии. В условиях сурового климата Арктики вероятность аварийных ситуаций возрастает во много раз. Возможность ликвидации последствий разлива нефти, а также её эффективность осложняются многочисленными штормами с высокими волнами, густым туманом и многометровым льдом. Если авария произойдёт во время полярной ночи, которая длится здесь несколько месяцев, то работы по устранению последствий придётся проводить при пониженной освещённости. Ещё одна опасность — айсберги, столкновение с которыми может стать роковым для нефтедобывающей платформы. Для снижения риска такого столкновения выполняют буксировки айсбергов специальными судами[11][12].</a:t>
            </a:r>
          </a:p>
          <a:p>
            <a:endParaRPr lang="ru-RU" dirty="0"/>
          </a:p>
          <a:p>
            <a:r>
              <a:rPr lang="ru-RU" dirty="0"/>
              <a:t>Эксперты убеждены, что последствия крупного нефтяного разлива можно устранить лишь частично. Так, отставной адмирал службы береговой охраны Роджер </a:t>
            </a:r>
            <a:r>
              <a:rPr lang="ru-RU" dirty="0" err="1"/>
              <a:t>Руф</a:t>
            </a:r>
            <a:r>
              <a:rPr lang="ru-RU" dirty="0"/>
              <a:t> заявил следующее: «</a:t>
            </a:r>
            <a:r>
              <a:rPr lang="ru-RU" dirty="0" err="1"/>
              <a:t>Разлившаяся</a:t>
            </a:r>
            <a:r>
              <a:rPr lang="ru-RU" dirty="0"/>
              <a:t> нефть бесповоротно загрязняет воду. Нигде в мире не удаётся очистить поражённую воду более, чем на 3, 5 или 10 процентов, а тем более во льдах.»[13]</a:t>
            </a:r>
          </a:p>
          <a:p>
            <a:endParaRPr lang="ru-RU" dirty="0"/>
          </a:p>
          <a:p>
            <a:r>
              <a:rPr lang="ru-RU" dirty="0"/>
              <a:t>Экологические организации, такие как «Гринпис» и Всемирный фонд дикой природы, протестуют против разработки нефтяных месторождений в Арктике. В 2012 году началась международная кампания «Защитим Арктику», которая призывает людей по всему миру подписать требование о моратории на добычу нефти в Арктике. </a:t>
            </a:r>
          </a:p>
        </p:txBody>
      </p:sp>
    </p:spTree>
    <p:extLst>
      <p:ext uri="{BB962C8B-B14F-4D97-AF65-F5344CB8AC3E}">
        <p14:creationId xmlns:p14="http://schemas.microsoft.com/office/powerpoint/2010/main" val="378462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ебеса">
  <a:themeElements>
    <a:clrScheme name="Небеса">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Небеса">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Небеса">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TM03457452[[fn=Небесная]]</Template>
  <TotalTime>44</TotalTime>
  <Words>584</Words>
  <Application>Microsoft Office PowerPoint</Application>
  <PresentationFormat>Широкоэкранный</PresentationFormat>
  <Paragraphs>63</Paragraphs>
  <Slides>15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15</vt:i4>
      </vt:variant>
    </vt:vector>
  </HeadingPairs>
  <TitlesOfParts>
    <vt:vector size="19" baseType="lpstr">
      <vt:lpstr>Arial</vt:lpstr>
      <vt:lpstr>Calibri</vt:lpstr>
      <vt:lpstr>Calibri Light</vt:lpstr>
      <vt:lpstr>Небеса</vt:lpstr>
      <vt:lpstr>Арктика</vt:lpstr>
      <vt:lpstr>Что такое Арктика?</vt:lpstr>
      <vt:lpstr>Флора и фауна</vt:lpstr>
      <vt:lpstr>Изменение климата грозит многим животным Арктики полным исчезновением. В наибольшей опасности находятся белые медведи, так как при сокращении площади морского льда животные вынуждены переходить на побережье, где их кормовая база меньше. Для популяции взрослых самцов смертность от голода может вырасти с 3—6 % до 28—48 %, если продолжительность летнего сезона вырастет со 120 до 180 дней. Кроме того, шансы самки встретить партнёра в период размножения также зависят от площади морского льда и его фрагментации. Самцы ищут самок по их следам, и, по оценкам учёных, если эффективность поисков из-за рассеяния популяции по льду будет снижаться в четыре раза быстрее его площади, успешность спаривания снизится с 99 % до 72 %.  </vt:lpstr>
      <vt:lpstr>Рельеф</vt:lpstr>
      <vt:lpstr>Особенности</vt:lpstr>
      <vt:lpstr>Природные ресурсы</vt:lpstr>
      <vt:lpstr>Презентация PowerPoint</vt:lpstr>
      <vt:lpstr>Презентация PowerPoint</vt:lpstr>
      <vt:lpstr>Изменение климата Арктики</vt:lpstr>
      <vt:lpstr>Температура</vt:lpstr>
      <vt:lpstr>Арктические льды</vt:lpstr>
      <vt:lpstr>Человек и арктика</vt:lpstr>
      <vt:lpstr>Презентация PowerPoint</vt:lpstr>
      <vt:lpstr>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Арктика</dc:title>
  <dc:creator>ЮЗЕР</dc:creator>
  <cp:lastModifiedBy>Пользователь</cp:lastModifiedBy>
  <cp:revision>7</cp:revision>
  <dcterms:created xsi:type="dcterms:W3CDTF">2023-01-17T05:47:13Z</dcterms:created>
  <dcterms:modified xsi:type="dcterms:W3CDTF">2025-04-16T19:30:17Z</dcterms:modified>
</cp:coreProperties>
</file>