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9" d="100"/>
          <a:sy n="49" d="100"/>
        </p:scale>
        <p:origin x="59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935582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33867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267743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5354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83611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A5100F-C4CE-43A9-AD77-7251ECF1A334}" type="datetimeFigureOut">
              <a:rPr lang="ru-RU" smtClean="0"/>
              <a:t>16.04.2025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08849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A5100F-C4CE-43A9-AD77-7251ECF1A334}" type="datetimeFigureOut">
              <a:rPr lang="ru-RU" smtClean="0"/>
              <a:t>16.04.2025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934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A5100F-C4CE-43A9-AD77-7251ECF1A334}" type="datetimeFigureOut">
              <a:rPr lang="ru-RU" smtClean="0"/>
              <a:t>16.04.2025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255504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A5100F-C4CE-43A9-AD77-7251ECF1A334}" type="datetimeFigureOut">
              <a:rPr lang="ru-RU" smtClean="0"/>
              <a:t>16.04.2025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195404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A5100F-C4CE-43A9-AD77-7251ECF1A334}" type="datetimeFigureOut">
              <a:rPr lang="ru-RU" smtClean="0"/>
              <a:t>16.04.2025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6500645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0A5100F-C4CE-43A9-AD77-7251ECF1A334}" type="datetimeFigureOut">
              <a:rPr lang="ru-RU" smtClean="0"/>
              <a:t>16.04.2025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32DF603-5D06-41B6-939F-EDA3B71CAD7C}" type="slidenum">
              <a:rPr lang="ru-RU" smtClean="0"/>
              <a:t>‹#›</a:t>
            </a:fld>
            <a:endParaRPr lang="ru-RU"/>
          </a:p>
        </p:txBody>
      </p:sp>
    </p:spTree>
    <p:extLst>
      <p:ext uri="{BB962C8B-B14F-4D97-AF65-F5344CB8AC3E}">
        <p14:creationId xmlns:p14="http://schemas.microsoft.com/office/powerpoint/2010/main" val="3670561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74000">
              <a:srgbClr val="FF0000"/>
            </a:gs>
            <a:gs pos="83000">
              <a:srgbClr val="FFFF00"/>
            </a:gs>
            <a:gs pos="100000">
              <a:srgbClr val="FF0000"/>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A5100F-C4CE-43A9-AD77-7251ECF1A334}" type="datetimeFigureOut">
              <a:rPr lang="ru-RU" smtClean="0"/>
              <a:t>16.04.2025</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2DF603-5D06-41B6-939F-EDA3B71CAD7C}" type="slidenum">
              <a:rPr lang="ru-RU" smtClean="0"/>
              <a:t>‹#›</a:t>
            </a:fld>
            <a:endParaRPr lang="ru-RU"/>
          </a:p>
        </p:txBody>
      </p:sp>
    </p:spTree>
    <p:extLst>
      <p:ext uri="{BB962C8B-B14F-4D97-AF65-F5344CB8AC3E}">
        <p14:creationId xmlns:p14="http://schemas.microsoft.com/office/powerpoint/2010/main" val="267670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0" y="0"/>
            <a:ext cx="12192000" cy="6858000"/>
          </a:xfrm>
          <a:prstGeom prst="rect">
            <a:avLst/>
          </a:prstGeom>
        </p:spPr>
      </p:pic>
      <p:sp>
        <p:nvSpPr>
          <p:cNvPr id="2" name="Заголовок 1"/>
          <p:cNvSpPr>
            <a:spLocks noGrp="1"/>
          </p:cNvSpPr>
          <p:nvPr>
            <p:ph type="ctrTitle"/>
          </p:nvPr>
        </p:nvSpPr>
        <p:spPr/>
        <p:txBody>
          <a:bodyPr/>
          <a:lstStyle/>
          <a:p>
            <a:r>
              <a:rPr lang="ru-RU" dirty="0" smtClean="0"/>
              <a:t>Арктика </a:t>
            </a:r>
            <a:endParaRPr lang="ru-RU" dirty="0"/>
          </a:p>
        </p:txBody>
      </p:sp>
      <p:sp>
        <p:nvSpPr>
          <p:cNvPr id="3" name="Подзаголовок 2"/>
          <p:cNvSpPr>
            <a:spLocks noGrp="1"/>
          </p:cNvSpPr>
          <p:nvPr>
            <p:ph type="subTitle" idx="1"/>
          </p:nvPr>
        </p:nvSpPr>
        <p:spPr/>
        <p:txBody>
          <a:bodyPr/>
          <a:lstStyle/>
          <a:p>
            <a:pPr algn="r"/>
            <a:r>
              <a:rPr lang="ru-RU"/>
              <a:t>КриоКоманда</a:t>
            </a:r>
            <a:endParaRPr lang="ru-RU" dirty="0"/>
          </a:p>
        </p:txBody>
      </p:sp>
    </p:spTree>
    <p:extLst>
      <p:ext uri="{BB962C8B-B14F-4D97-AF65-F5344CB8AC3E}">
        <p14:creationId xmlns:p14="http://schemas.microsoft.com/office/powerpoint/2010/main" val="37648068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Арктика определена учеными как область над Северным полярным кругом, математическая линия, которая окружает земной шар на широте 66 ° 30 ‘северной широты. Над ней существует по крайней мере один годовой период в 24 часа, в течение которого солнце не установить и тот, в течение которого он не поднимается.</a:t>
            </a:r>
            <a:endParaRPr lang="ru-RU" dirty="0"/>
          </a:p>
        </p:txBody>
      </p:sp>
    </p:spTree>
    <p:extLst>
      <p:ext uri="{BB962C8B-B14F-4D97-AF65-F5344CB8AC3E}">
        <p14:creationId xmlns:p14="http://schemas.microsoft.com/office/powerpoint/2010/main" val="700265853"/>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0" y="0"/>
            <a:ext cx="12300438" cy="6858000"/>
          </a:xfrm>
          <a:prstGeom prst="rect">
            <a:avLst/>
          </a:prstGeom>
        </p:spPr>
      </p:pic>
      <p:sp>
        <p:nvSpPr>
          <p:cNvPr id="2" name="Заголовок 1"/>
          <p:cNvSpPr>
            <a:spLocks noGrp="1"/>
          </p:cNvSpPr>
          <p:nvPr>
            <p:ph type="title"/>
          </p:nvPr>
        </p:nvSpPr>
        <p:spPr/>
        <p:txBody>
          <a:bodyPr/>
          <a:lstStyle/>
          <a:p>
            <a:r>
              <a:rPr lang="ru-RU" dirty="0" smtClean="0"/>
              <a:t>Спасибо за внимание !!!</a:t>
            </a:r>
            <a:endParaRPr lang="ru-RU" dirty="0"/>
          </a:p>
        </p:txBody>
      </p:sp>
    </p:spTree>
    <p:extLst>
      <p:ext uri="{BB962C8B-B14F-4D97-AF65-F5344CB8AC3E}">
        <p14:creationId xmlns:p14="http://schemas.microsoft.com/office/powerpoint/2010/main" val="414910408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9923" y="242033"/>
            <a:ext cx="10515600" cy="1325563"/>
          </a:xfrm>
        </p:spPr>
        <p:txBody>
          <a:bodyPr/>
          <a:lstStyle/>
          <a:p>
            <a:r>
              <a:rPr lang="ru-RU" dirty="0" smtClean="0"/>
              <a:t>Животные которые живут только в Арктике </a:t>
            </a:r>
            <a:endParaRPr lang="ru-RU" dirty="0"/>
          </a:p>
        </p:txBody>
      </p:sp>
      <p:sp>
        <p:nvSpPr>
          <p:cNvPr id="4" name="Rectangle 1"/>
          <p:cNvSpPr>
            <a:spLocks noGrp="1" noChangeArrowheads="1"/>
          </p:cNvSpPr>
          <p:nvPr>
            <p:ph idx="1"/>
          </p:nvPr>
        </p:nvSpPr>
        <p:spPr bwMode="auto">
          <a:xfrm>
            <a:off x="838200" y="2447022"/>
            <a:ext cx="4282967"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altLang="ru-RU" dirty="0">
                <a:latin typeface="Arial" panose="020B0604020202020204" pitchFamily="34" charset="0"/>
              </a:rPr>
              <a:t>П</a:t>
            </a:r>
            <a:r>
              <a:rPr kumimoji="0" lang="ru-RU" altLang="ru-RU" b="0" i="0" u="none" strike="noStrike" cap="none" normalizeH="0" baseline="0" dirty="0" smtClean="0">
                <a:ln>
                  <a:noFill/>
                </a:ln>
                <a:solidFill>
                  <a:schemeClr val="tx1"/>
                </a:solidFill>
                <a:effectLst/>
                <a:latin typeface="Arial" panose="020B0604020202020204" pitchFamily="34" charset="0"/>
              </a:rPr>
              <a:t>исец</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Полярная крачка</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Полярный волк </a:t>
            </a:r>
            <a:endParaRPr kumimoji="0" lang="ru-RU" altLang="ru-RU" b="0" i="1"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Белоголовый орлан </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Белуха</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Карибу/северный олень </a:t>
            </a:r>
          </a:p>
          <a:p>
            <a:pPr marL="0" marR="0" lvl="0" indent="0" algn="l" defTabSz="914400" rtl="0" eaLnBrk="0" fontAlgn="base" latinLnBrk="0" hangingPunct="0">
              <a:lnSpc>
                <a:spcPct val="100000"/>
              </a:lnSpc>
              <a:spcBef>
                <a:spcPct val="0"/>
              </a:spcBef>
              <a:spcAft>
                <a:spcPct val="0"/>
              </a:spcAft>
              <a:buClrTx/>
              <a:buSzTx/>
              <a:buNone/>
              <a:tabLst/>
            </a:pPr>
            <a:r>
              <a:rPr kumimoji="0" lang="ru-RU" altLang="ru-RU" b="0" i="0" u="none" strike="noStrike" cap="none" normalizeH="0" baseline="0" dirty="0" smtClean="0">
                <a:ln>
                  <a:noFill/>
                </a:ln>
                <a:solidFill>
                  <a:schemeClr val="tx1"/>
                </a:solidFill>
                <a:effectLst/>
                <a:latin typeface="Arial" panose="020B0604020202020204" pitchFamily="34" charset="0"/>
              </a:rPr>
              <a:t>Баран </a:t>
            </a:r>
            <a:r>
              <a:rPr kumimoji="0" lang="ru-RU" altLang="ru-RU" b="0" i="0" u="none" strike="noStrike" cap="none" normalizeH="0" baseline="0" dirty="0" err="1" smtClean="0">
                <a:ln>
                  <a:noFill/>
                </a:ln>
                <a:solidFill>
                  <a:schemeClr val="tx1"/>
                </a:solidFill>
                <a:effectLst/>
                <a:latin typeface="Arial" panose="020B0604020202020204" pitchFamily="34" charset="0"/>
              </a:rPr>
              <a:t>Далла</a:t>
            </a:r>
            <a:r>
              <a:rPr kumimoji="0" lang="ru-RU" altLang="ru-RU" b="0" i="0" u="none" strike="noStrike" cap="none" normalizeH="0" baseline="0" dirty="0" smtClean="0">
                <a:ln>
                  <a:noFill/>
                </a:ln>
                <a:solidFill>
                  <a:schemeClr val="tx1"/>
                </a:solidFill>
                <a:effectLst/>
                <a:latin typeface="Arial" panose="020B0604020202020204" pitchFamily="34" charset="0"/>
              </a:rPr>
              <a:t> </a:t>
            </a:r>
          </a:p>
        </p:txBody>
      </p:sp>
      <p:sp>
        <p:nvSpPr>
          <p:cNvPr id="5" name="Прямоугольник 4"/>
          <p:cNvSpPr/>
          <p:nvPr/>
        </p:nvSpPr>
        <p:spPr>
          <a:xfrm>
            <a:off x="849923" y="1492915"/>
            <a:ext cx="3147400" cy="1077218"/>
          </a:xfrm>
          <a:prstGeom prst="rect">
            <a:avLst/>
          </a:prstGeom>
        </p:spPr>
        <p:txBody>
          <a:bodyPr wrap="none">
            <a:spAutoFit/>
          </a:bodyPr>
          <a:lstStyle/>
          <a:p>
            <a:r>
              <a:rPr lang="ru-RU" sz="3200" dirty="0" smtClean="0"/>
              <a:t>беляк </a:t>
            </a:r>
          </a:p>
          <a:p>
            <a:r>
              <a:rPr lang="ru-RU" sz="3200" dirty="0" smtClean="0"/>
              <a:t>Полярные зайцы</a:t>
            </a:r>
            <a:endParaRPr lang="ru-RU" sz="3200" dirty="0"/>
          </a:p>
        </p:txBody>
      </p:sp>
    </p:spTree>
    <p:extLst>
      <p:ext uri="{BB962C8B-B14F-4D97-AF65-F5344CB8AC3E}">
        <p14:creationId xmlns:p14="http://schemas.microsoft.com/office/powerpoint/2010/main" val="1646112032"/>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Как переводится Арктика </a:t>
            </a:r>
            <a:endParaRPr lang="ru-RU" dirty="0"/>
          </a:p>
        </p:txBody>
      </p:sp>
      <p:sp>
        <p:nvSpPr>
          <p:cNvPr id="3" name="Объект 2"/>
          <p:cNvSpPr>
            <a:spLocks noGrp="1"/>
          </p:cNvSpPr>
          <p:nvPr>
            <p:ph idx="1"/>
          </p:nvPr>
        </p:nvSpPr>
        <p:spPr/>
        <p:txBody>
          <a:bodyPr>
            <a:normAutofit/>
          </a:bodyPr>
          <a:lstStyle/>
          <a:p>
            <a:pPr marL="0" indent="0">
              <a:buNone/>
            </a:pPr>
            <a:r>
              <a:rPr lang="ru-RU" sz="4800" dirty="0" smtClean="0"/>
              <a:t>Арктика переводится как медведица с греческого языка </a:t>
            </a:r>
            <a:endParaRPr lang="ru-RU" sz="4800" dirty="0"/>
          </a:p>
        </p:txBody>
      </p:sp>
    </p:spTree>
    <p:extLst>
      <p:ext uri="{BB962C8B-B14F-4D97-AF65-F5344CB8AC3E}">
        <p14:creationId xmlns:p14="http://schemas.microsoft.com/office/powerpoint/2010/main" val="2996156005"/>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ru-RU" dirty="0"/>
          </a:p>
        </p:txBody>
      </p:sp>
      <p:sp>
        <p:nvSpPr>
          <p:cNvPr id="3" name="Объект 2"/>
          <p:cNvSpPr>
            <a:spLocks noGrp="1"/>
          </p:cNvSpPr>
          <p:nvPr>
            <p:ph idx="1"/>
          </p:nvPr>
        </p:nvSpPr>
        <p:spPr/>
        <p:txBody>
          <a:bodyPr>
            <a:normAutofit fontScale="92500" lnSpcReduction="10000"/>
          </a:bodyPr>
          <a:lstStyle/>
          <a:p>
            <a:r>
              <a:rPr lang="ru-RU" dirty="0" smtClean="0"/>
              <a:t>Арктика состоит из Северного Ледовитого океана и частей Гренландии, Исландии, Норвегии, Швеции, Финляндии, России, США (Аляска) и Канады.  </a:t>
            </a:r>
          </a:p>
          <a:p>
            <a:r>
              <a:rPr lang="ru-RU" dirty="0" smtClean="0"/>
              <a:t>В 1958 году подводная лодка USS </a:t>
            </a:r>
            <a:r>
              <a:rPr lang="ru-RU" dirty="0" err="1" smtClean="0"/>
              <a:t>Nautilus</a:t>
            </a:r>
            <a:r>
              <a:rPr lang="ru-RU" dirty="0" smtClean="0"/>
              <a:t> путешествовала под замерзшим льдом Северного Ледовитого океана, доказав, что огромный ледяной покров покрывает воду, а не сушу. Арктика — это, прежде всего, океан, окруженный сушей, а Антарктида — это, прежде всего, земля, окруженная океаном.</a:t>
            </a:r>
          </a:p>
          <a:p>
            <a:r>
              <a:rPr lang="ru-RU" dirty="0" smtClean="0"/>
              <a:t> На Шпицбергене в Норвегии солнце никогда не заходит полностью за 125 дней с середины апреля до середины августа. «Полночное солнце» — это естественное явление, которое происходит летом в местах к северу от полярного круга и к югу от полярного круга.</a:t>
            </a:r>
          </a:p>
          <a:p>
            <a:endParaRPr lang="ru-RU" dirty="0"/>
          </a:p>
        </p:txBody>
      </p:sp>
    </p:spTree>
    <p:extLst>
      <p:ext uri="{BB962C8B-B14F-4D97-AF65-F5344CB8AC3E}">
        <p14:creationId xmlns:p14="http://schemas.microsoft.com/office/powerpoint/2010/main" val="3478512674"/>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smtClean="0"/>
              <a:t>Существует более одного Северного полюса. Самая северная точка на поверхности Земли — это географический Северный полюс, также известный как Истинный Север. На юге лежит Северный магнитный полюс, на который указывают все магнитные компасы. Эта точка не зафиксирована и постоянно меняется.</a:t>
            </a:r>
          </a:p>
          <a:p>
            <a:r>
              <a:rPr lang="ru-RU" dirty="0" smtClean="0"/>
              <a:t>Американский исследователь Роберт </a:t>
            </a:r>
            <a:r>
              <a:rPr lang="ru-RU" dirty="0" err="1" smtClean="0"/>
              <a:t>Пири</a:t>
            </a:r>
            <a:r>
              <a:rPr lang="ru-RU" dirty="0" smtClean="0"/>
              <a:t> долгое время считался первым человеком, достигшим географического Северного полюса (6 апреля 1909 года). Однако в 1980-х годах изучение его дневника экспедиции и других документов поставило под сомнение, действительно ли он достиг полюса. Комбинация навигационных ошибок и ошибок в ведении записей может означать, что </a:t>
            </a:r>
            <a:r>
              <a:rPr lang="ru-RU" dirty="0" err="1" smtClean="0"/>
              <a:t>Пири</a:t>
            </a:r>
            <a:r>
              <a:rPr lang="ru-RU" dirty="0" smtClean="0"/>
              <a:t> продвинулся только до точки в 50-100 км от полюса.</a:t>
            </a:r>
          </a:p>
          <a:p>
            <a:endParaRPr lang="ru-RU" dirty="0"/>
          </a:p>
        </p:txBody>
      </p:sp>
    </p:spTree>
    <p:extLst>
      <p:ext uri="{BB962C8B-B14F-4D97-AF65-F5344CB8AC3E}">
        <p14:creationId xmlns:p14="http://schemas.microsoft.com/office/powerpoint/2010/main" val="626494393"/>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smtClean="0"/>
              <a:t>Если вы стоите на Северном полюсе, вы будете в каждом часовом поясе сразу, потому что все линии, которые разграничивают часовые пояса, начинаются на Северном полюсе. Факты о Арктике</a:t>
            </a:r>
          </a:p>
          <a:p>
            <a:r>
              <a:rPr lang="ru-RU" dirty="0" smtClean="0"/>
              <a:t>9. Поиски Северо-Западного прохода, которые позволили бы сэкономить неисчислимое время и деньги в торговле между Европой и Азией, были одной из самых сложных морских задач в мире, требующих опасного путешествия через десятки тысяч гигантских айсбергов. Он не был успешно пройден до 1906 года, когда легендарный норвежский исследователь </a:t>
            </a:r>
            <a:r>
              <a:rPr lang="ru-RU" dirty="0" err="1" smtClean="0"/>
              <a:t>Руаль</a:t>
            </a:r>
            <a:r>
              <a:rPr lang="ru-RU" dirty="0" smtClean="0"/>
              <a:t> Амундсен и его команда совершили рейс из Гренландии на Аляску. Прошло три года.</a:t>
            </a:r>
          </a:p>
          <a:p>
            <a:r>
              <a:rPr lang="ru-RU" dirty="0" smtClean="0"/>
              <a:t>10. Слово «Арктика» происходит от греческого слова «медведь», </a:t>
            </a:r>
            <a:r>
              <a:rPr lang="ru-RU" dirty="0" err="1" smtClean="0"/>
              <a:t>Арктос</a:t>
            </a:r>
            <a:r>
              <a:rPr lang="ru-RU" dirty="0" smtClean="0"/>
              <a:t>. Говорят, что это относится не к белым медведям, а к двум созвездиям, которые можно увидеть на северном небе: Малая Медведица (Большая Медведица) и Большая Медведица (Большая Медведица).</a:t>
            </a:r>
          </a:p>
          <a:p>
            <a:r>
              <a:rPr lang="ru-RU" dirty="0" smtClean="0"/>
              <a:t>11. В Арктике средняя зимняя температура может составлять всего -40 ° C (-40 ° F). Северная Гренландия имеет зарегистрированную температуру всего -70 ° C (-94 ° F).</a:t>
            </a:r>
          </a:p>
          <a:p>
            <a:endParaRPr lang="ru-RU" dirty="0"/>
          </a:p>
        </p:txBody>
      </p:sp>
    </p:spTree>
    <p:extLst>
      <p:ext uri="{BB962C8B-B14F-4D97-AF65-F5344CB8AC3E}">
        <p14:creationId xmlns:p14="http://schemas.microsoft.com/office/powerpoint/2010/main" val="1303150869"/>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20000"/>
          </a:bodyPr>
          <a:lstStyle/>
          <a:p>
            <a:r>
              <a:rPr lang="ru-RU" dirty="0" smtClean="0"/>
              <a:t>Гренландский ледяной щит покрывает приблизительно 80% поверхности суши Гренландии. Как правило, он толще 2 км (3 км в его толще) и является вторым по величине в мире массивом льда. Только антарктический ледяной покров больше.</a:t>
            </a:r>
            <a:br>
              <a:rPr lang="ru-RU" dirty="0" smtClean="0"/>
            </a:br>
            <a:r>
              <a:rPr lang="ru-RU" dirty="0" smtClean="0"/>
              <a:t>Северный Ледовитый океан — самый маленький из мировых океанов. На 14 миллионов квадратных километров, это примерно десятая часть размера Тихого океана. Факты о Арктике</a:t>
            </a:r>
          </a:p>
          <a:p>
            <a:r>
              <a:rPr lang="ru-RU" dirty="0" smtClean="0"/>
              <a:t>Арктика нагревается в два раза быстрее, чем где-либо еще на Земле. факты о Арктике</a:t>
            </a:r>
          </a:p>
          <a:p>
            <a:r>
              <a:rPr lang="ru-RU" dirty="0" smtClean="0"/>
              <a:t> В 2018 году в Северном Ледовитом океане произошло второе по величине падение морского льда за всю историю наблюдений. Части Гренландии впервые за тысячелетия подверглись воздействию открытого океана. Морской лед помогает определить климат Земли. Он очень яркий и отражает 80% солнечного света, который поражает его. Темная поверхность жидкого океана для сравнения поглощает около 90% солнечного излучения.</a:t>
            </a:r>
          </a:p>
          <a:p>
            <a:endParaRPr lang="ru-RU" dirty="0"/>
          </a:p>
        </p:txBody>
      </p:sp>
    </p:spTree>
    <p:extLst>
      <p:ext uri="{BB962C8B-B14F-4D97-AF65-F5344CB8AC3E}">
        <p14:creationId xmlns:p14="http://schemas.microsoft.com/office/powerpoint/2010/main" val="2729266697"/>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smtClean="0"/>
              <a:t>Члены племени </a:t>
            </a:r>
            <a:r>
              <a:rPr lang="ru-RU" dirty="0" err="1" smtClean="0"/>
              <a:t>прото</a:t>
            </a:r>
            <a:r>
              <a:rPr lang="ru-RU" dirty="0" smtClean="0"/>
              <a:t>-эскимосов считаются первыми коренными жителями Арктики. Сегодня в Арктике проживает более четырех миллионов человек, при этом коренное население составляет меньшинство. Факты о Арктике</a:t>
            </a:r>
          </a:p>
          <a:p>
            <a:r>
              <a:rPr lang="ru-RU" dirty="0" smtClean="0"/>
              <a:t> Полярный круг предлагает возможность увидеть знаменитое северное сияние или «Северное сияние». Это потрясающее природное явление происходит, когда заряженные частицы от солнца оказываются в ловушке в магнитном поле Земли, что приводит к великолепному световому шоу.</a:t>
            </a:r>
          </a:p>
          <a:p>
            <a:r>
              <a:rPr lang="ru-RU" dirty="0" smtClean="0"/>
              <a:t> Один из самых очаровательных фактов об Арктике заключается в том, что это единственное место на Земле, где вы найдете нарвала. Эти существа известны как «единорог моря». Мужские нарвалы имеют прямой бивень, выступающий из передней части головы. Они могут вырасти до 3 метров в длину.</a:t>
            </a:r>
          </a:p>
          <a:p>
            <a:r>
              <a:rPr lang="ru-RU" dirty="0" smtClean="0"/>
              <a:t>В Арктике находится самое большое в мире безопасное хранилище семян. Глобальное хранилище семян на Шпицбергене в настоящее время хранит 980 000 образцов для защиты от будущих природных или техногенных катастроф.</a:t>
            </a:r>
            <a:endParaRPr lang="ru-RU" dirty="0"/>
          </a:p>
        </p:txBody>
      </p:sp>
    </p:spTree>
    <p:extLst>
      <p:ext uri="{BB962C8B-B14F-4D97-AF65-F5344CB8AC3E}">
        <p14:creationId xmlns:p14="http://schemas.microsoft.com/office/powerpoint/2010/main" val="2041297251"/>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smtClean="0"/>
              <a:t>Потеря морского льда представляет серьезную угрозу для белых медведей. Эти морские млекопитающие полагаются на лед, чтобы охотиться на тюленей, и их принуждают на сушу находить пищу, которой часто не хватает. Это означает, что белые медведи буквально умирают от голода .</a:t>
            </a:r>
            <a:endParaRPr lang="ru-RU" dirty="0"/>
          </a:p>
        </p:txBody>
      </p:sp>
    </p:spTree>
    <p:extLst>
      <p:ext uri="{BB962C8B-B14F-4D97-AF65-F5344CB8AC3E}">
        <p14:creationId xmlns:p14="http://schemas.microsoft.com/office/powerpoint/2010/main" val="307261361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358</Words>
  <Application>Microsoft Office PowerPoint</Application>
  <PresentationFormat>Широкоэкранный</PresentationFormat>
  <Paragraphs>33</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Calibri Light</vt:lpstr>
      <vt:lpstr>Тема Office</vt:lpstr>
      <vt:lpstr>Арктика </vt:lpstr>
      <vt:lpstr>Животные которые живут только в Арктике </vt:lpstr>
      <vt:lpstr>Как переводится Арктика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Арктика</dc:title>
  <dc:creator>ЮЗЕР</dc:creator>
  <cp:lastModifiedBy>Пользователь</cp:lastModifiedBy>
  <cp:revision>5</cp:revision>
  <dcterms:created xsi:type="dcterms:W3CDTF">2023-01-17T05:55:17Z</dcterms:created>
  <dcterms:modified xsi:type="dcterms:W3CDTF">2025-04-16T19:34:53Z</dcterms:modified>
</cp:coreProperties>
</file>