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63" r:id="rId8"/>
    <p:sldId id="264" r:id="rId9"/>
    <p:sldId id="265" r:id="rId10"/>
    <p:sldId id="266"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CE70565-86D2-4959-82D0-F0BF5BADB21F}" type="datetimeFigureOut">
              <a:rPr lang="ru-RU" smtClean="0"/>
              <a:t>17.01.2023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EAFE6E4-F6EC-4545-95C6-F8531062702E}" type="slidenum">
              <a:rPr lang="ru-RU" smtClean="0"/>
              <a:t>‹#›</a:t>
            </a:fld>
            <a:endParaRPr lang="ru-RU"/>
          </a:p>
        </p:txBody>
      </p:sp>
    </p:spTree>
    <p:extLst>
      <p:ext uri="{BB962C8B-B14F-4D97-AF65-F5344CB8AC3E}">
        <p14:creationId xmlns:p14="http://schemas.microsoft.com/office/powerpoint/2010/main" val="325925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CE70565-86D2-4959-82D0-F0BF5BADB21F}" type="datetimeFigureOut">
              <a:rPr lang="ru-RU" smtClean="0"/>
              <a:t>17.01.2023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EAFE6E4-F6EC-4545-95C6-F8531062702E}" type="slidenum">
              <a:rPr lang="ru-RU" smtClean="0"/>
              <a:t>‹#›</a:t>
            </a:fld>
            <a:endParaRPr lang="ru-RU"/>
          </a:p>
        </p:txBody>
      </p:sp>
    </p:spTree>
    <p:extLst>
      <p:ext uri="{BB962C8B-B14F-4D97-AF65-F5344CB8AC3E}">
        <p14:creationId xmlns:p14="http://schemas.microsoft.com/office/powerpoint/2010/main" val="306055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BCE70565-86D2-4959-82D0-F0BF5BADB21F}" type="datetimeFigureOut">
              <a:rPr lang="ru-RU" smtClean="0"/>
              <a:t>17.01.2023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EAFE6E4-F6EC-4545-95C6-F8531062702E}" type="slidenum">
              <a:rPr lang="ru-RU" smtClean="0"/>
              <a:t>‹#›</a:t>
            </a:fld>
            <a:endParaRPr lang="ru-RU"/>
          </a:p>
        </p:txBody>
      </p:sp>
    </p:spTree>
    <p:extLst>
      <p:ext uri="{BB962C8B-B14F-4D97-AF65-F5344CB8AC3E}">
        <p14:creationId xmlns:p14="http://schemas.microsoft.com/office/powerpoint/2010/main" val="346583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BCE70565-86D2-4959-82D0-F0BF5BADB21F}" type="datetimeFigureOut">
              <a:rPr lang="ru-RU" smtClean="0"/>
              <a:t>17.01.2023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EAFE6E4-F6EC-4545-95C6-F8531062702E}"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5040621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CE70565-86D2-4959-82D0-F0BF5BADB21F}" type="datetimeFigureOut">
              <a:rPr lang="ru-RU" smtClean="0"/>
              <a:t>17.01.2023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EAFE6E4-F6EC-4545-95C6-F8531062702E}" type="slidenum">
              <a:rPr lang="ru-RU" smtClean="0"/>
              <a:t>‹#›</a:t>
            </a:fld>
            <a:endParaRPr lang="ru-RU"/>
          </a:p>
        </p:txBody>
      </p:sp>
    </p:spTree>
    <p:extLst>
      <p:ext uri="{BB962C8B-B14F-4D97-AF65-F5344CB8AC3E}">
        <p14:creationId xmlns:p14="http://schemas.microsoft.com/office/powerpoint/2010/main" val="15538384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CE70565-86D2-4959-82D0-F0BF5BADB21F}" type="datetimeFigureOut">
              <a:rPr lang="ru-RU" smtClean="0"/>
              <a:t>17.01.2023</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EAFE6E4-F6EC-4545-95C6-F8531062702E}" type="slidenum">
              <a:rPr lang="ru-RU" smtClean="0"/>
              <a:t>‹#›</a:t>
            </a:fld>
            <a:endParaRPr lang="ru-RU"/>
          </a:p>
        </p:txBody>
      </p:sp>
    </p:spTree>
    <p:extLst>
      <p:ext uri="{BB962C8B-B14F-4D97-AF65-F5344CB8AC3E}">
        <p14:creationId xmlns:p14="http://schemas.microsoft.com/office/powerpoint/2010/main" val="26600593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CE70565-86D2-4959-82D0-F0BF5BADB21F}" type="datetimeFigureOut">
              <a:rPr lang="ru-RU" smtClean="0"/>
              <a:t>17.01.2023</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EAFE6E4-F6EC-4545-95C6-F8531062702E}" type="slidenum">
              <a:rPr lang="ru-RU" smtClean="0"/>
              <a:t>‹#›</a:t>
            </a:fld>
            <a:endParaRPr lang="ru-RU"/>
          </a:p>
        </p:txBody>
      </p:sp>
    </p:spTree>
    <p:extLst>
      <p:ext uri="{BB962C8B-B14F-4D97-AF65-F5344CB8AC3E}">
        <p14:creationId xmlns:p14="http://schemas.microsoft.com/office/powerpoint/2010/main" val="27305909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CE70565-86D2-4959-82D0-F0BF5BADB21F}" type="datetimeFigureOut">
              <a:rPr lang="ru-RU" smtClean="0"/>
              <a:t>17.01.2023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EAFE6E4-F6EC-4545-95C6-F8531062702E}" type="slidenum">
              <a:rPr lang="ru-RU" smtClean="0"/>
              <a:t>‹#›</a:t>
            </a:fld>
            <a:endParaRPr lang="ru-RU"/>
          </a:p>
        </p:txBody>
      </p:sp>
    </p:spTree>
    <p:extLst>
      <p:ext uri="{BB962C8B-B14F-4D97-AF65-F5344CB8AC3E}">
        <p14:creationId xmlns:p14="http://schemas.microsoft.com/office/powerpoint/2010/main" val="34745158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CE70565-86D2-4959-82D0-F0BF5BADB21F}" type="datetimeFigureOut">
              <a:rPr lang="ru-RU" smtClean="0"/>
              <a:t>17.01.2023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EAFE6E4-F6EC-4545-95C6-F8531062702E}" type="slidenum">
              <a:rPr lang="ru-RU" smtClean="0"/>
              <a:t>‹#›</a:t>
            </a:fld>
            <a:endParaRPr lang="ru-RU"/>
          </a:p>
        </p:txBody>
      </p:sp>
    </p:spTree>
    <p:extLst>
      <p:ext uri="{BB962C8B-B14F-4D97-AF65-F5344CB8AC3E}">
        <p14:creationId xmlns:p14="http://schemas.microsoft.com/office/powerpoint/2010/main" val="377738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BCE70565-86D2-4959-82D0-F0BF5BADB21F}" type="datetimeFigureOut">
              <a:rPr lang="ru-RU" smtClean="0"/>
              <a:t>17.01.2023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EAFE6E4-F6EC-4545-95C6-F8531062702E}" type="slidenum">
              <a:rPr lang="ru-RU" smtClean="0"/>
              <a:t>‹#›</a:t>
            </a:fld>
            <a:endParaRPr lang="ru-RU"/>
          </a:p>
        </p:txBody>
      </p:sp>
    </p:spTree>
    <p:extLst>
      <p:ext uri="{BB962C8B-B14F-4D97-AF65-F5344CB8AC3E}">
        <p14:creationId xmlns:p14="http://schemas.microsoft.com/office/powerpoint/2010/main" val="2034423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CE70565-86D2-4959-82D0-F0BF5BADB21F}" type="datetimeFigureOut">
              <a:rPr lang="ru-RU" smtClean="0"/>
              <a:t>17.01.2023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EAFE6E4-F6EC-4545-95C6-F8531062702E}" type="slidenum">
              <a:rPr lang="ru-RU" smtClean="0"/>
              <a:t>‹#›</a:t>
            </a:fld>
            <a:endParaRPr lang="ru-RU"/>
          </a:p>
        </p:txBody>
      </p:sp>
    </p:spTree>
    <p:extLst>
      <p:ext uri="{BB962C8B-B14F-4D97-AF65-F5344CB8AC3E}">
        <p14:creationId xmlns:p14="http://schemas.microsoft.com/office/powerpoint/2010/main" val="2170671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CE70565-86D2-4959-82D0-F0BF5BADB21F}" type="datetimeFigureOut">
              <a:rPr lang="ru-RU" smtClean="0"/>
              <a:t>17.01.2023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EAFE6E4-F6EC-4545-95C6-F8531062702E}" type="slidenum">
              <a:rPr lang="ru-RU" smtClean="0"/>
              <a:t>‹#›</a:t>
            </a:fld>
            <a:endParaRPr lang="ru-RU"/>
          </a:p>
        </p:txBody>
      </p:sp>
    </p:spTree>
    <p:extLst>
      <p:ext uri="{BB962C8B-B14F-4D97-AF65-F5344CB8AC3E}">
        <p14:creationId xmlns:p14="http://schemas.microsoft.com/office/powerpoint/2010/main" val="1075319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CE70565-86D2-4959-82D0-F0BF5BADB21F}" type="datetimeFigureOut">
              <a:rPr lang="ru-RU" smtClean="0"/>
              <a:t>17.01.2023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EAFE6E4-F6EC-4545-95C6-F8531062702E}" type="slidenum">
              <a:rPr lang="ru-RU" smtClean="0"/>
              <a:t>‹#›</a:t>
            </a:fld>
            <a:endParaRPr lang="ru-RU"/>
          </a:p>
        </p:txBody>
      </p:sp>
    </p:spTree>
    <p:extLst>
      <p:ext uri="{BB962C8B-B14F-4D97-AF65-F5344CB8AC3E}">
        <p14:creationId xmlns:p14="http://schemas.microsoft.com/office/powerpoint/2010/main" val="962555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BCE70565-86D2-4959-82D0-F0BF5BADB21F}" type="datetimeFigureOut">
              <a:rPr lang="ru-RU" smtClean="0"/>
              <a:t>17.01.2023</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3EAFE6E4-F6EC-4545-95C6-F8531062702E}" type="slidenum">
              <a:rPr lang="ru-RU" smtClean="0"/>
              <a:t>‹#›</a:t>
            </a:fld>
            <a:endParaRPr lang="ru-RU"/>
          </a:p>
        </p:txBody>
      </p:sp>
    </p:spTree>
    <p:extLst>
      <p:ext uri="{BB962C8B-B14F-4D97-AF65-F5344CB8AC3E}">
        <p14:creationId xmlns:p14="http://schemas.microsoft.com/office/powerpoint/2010/main" val="3985960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CE70565-86D2-4959-82D0-F0BF5BADB21F}" type="datetimeFigureOut">
              <a:rPr lang="ru-RU" smtClean="0"/>
              <a:t>17.01.2023</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3EAFE6E4-F6EC-4545-95C6-F8531062702E}" type="slidenum">
              <a:rPr lang="ru-RU" smtClean="0"/>
              <a:t>‹#›</a:t>
            </a:fld>
            <a:endParaRPr lang="ru-RU"/>
          </a:p>
        </p:txBody>
      </p:sp>
    </p:spTree>
    <p:extLst>
      <p:ext uri="{BB962C8B-B14F-4D97-AF65-F5344CB8AC3E}">
        <p14:creationId xmlns:p14="http://schemas.microsoft.com/office/powerpoint/2010/main" val="3601800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BCE70565-86D2-4959-82D0-F0BF5BADB21F}" type="datetimeFigureOut">
              <a:rPr lang="ru-RU" smtClean="0"/>
              <a:t>17.01.2023</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3EAFE6E4-F6EC-4545-95C6-F8531062702E}" type="slidenum">
              <a:rPr lang="ru-RU" smtClean="0"/>
              <a:t>‹#›</a:t>
            </a:fld>
            <a:endParaRPr lang="ru-RU"/>
          </a:p>
        </p:txBody>
      </p:sp>
    </p:spTree>
    <p:extLst>
      <p:ext uri="{BB962C8B-B14F-4D97-AF65-F5344CB8AC3E}">
        <p14:creationId xmlns:p14="http://schemas.microsoft.com/office/powerpoint/2010/main" val="3098430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CE70565-86D2-4959-82D0-F0BF5BADB21F}" type="datetimeFigureOut">
              <a:rPr lang="ru-RU" smtClean="0"/>
              <a:t>17.01.2023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EAFE6E4-F6EC-4545-95C6-F8531062702E}" type="slidenum">
              <a:rPr lang="ru-RU" smtClean="0"/>
              <a:t>‹#›</a:t>
            </a:fld>
            <a:endParaRPr lang="ru-RU"/>
          </a:p>
        </p:txBody>
      </p:sp>
    </p:spTree>
    <p:extLst>
      <p:ext uri="{BB962C8B-B14F-4D97-AF65-F5344CB8AC3E}">
        <p14:creationId xmlns:p14="http://schemas.microsoft.com/office/powerpoint/2010/main" val="511333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CE70565-86D2-4959-82D0-F0BF5BADB21F}" type="datetimeFigureOut">
              <a:rPr lang="ru-RU" smtClean="0"/>
              <a:t>17.01.2023</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EAFE6E4-F6EC-4545-95C6-F8531062702E}" type="slidenum">
              <a:rPr lang="ru-RU" smtClean="0"/>
              <a:t>‹#›</a:t>
            </a:fld>
            <a:endParaRPr lang="ru-RU"/>
          </a:p>
        </p:txBody>
      </p:sp>
    </p:spTree>
    <p:extLst>
      <p:ext uri="{BB962C8B-B14F-4D97-AF65-F5344CB8AC3E}">
        <p14:creationId xmlns:p14="http://schemas.microsoft.com/office/powerpoint/2010/main" val="2042691697"/>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282961" y="5143499"/>
            <a:ext cx="4015154" cy="726953"/>
          </a:xfrm>
        </p:spPr>
        <p:txBody>
          <a:bodyPr/>
          <a:lstStyle/>
          <a:p>
            <a:r>
              <a:rPr lang="ru-RU" sz="2800" dirty="0" smtClean="0"/>
              <a:t>Автор: Качанов Толя </a:t>
            </a:r>
            <a:endParaRPr lang="ru-RU" sz="2800" dirty="0"/>
          </a:p>
        </p:txBody>
      </p:sp>
      <p:sp>
        <p:nvSpPr>
          <p:cNvPr id="3" name="Подзаголовок 2"/>
          <p:cNvSpPr>
            <a:spLocks noGrp="1"/>
          </p:cNvSpPr>
          <p:nvPr>
            <p:ph type="subTitle" idx="1"/>
          </p:nvPr>
        </p:nvSpPr>
        <p:spPr>
          <a:xfrm>
            <a:off x="1453893" y="1620942"/>
            <a:ext cx="8825658" cy="861420"/>
          </a:xfrm>
        </p:spPr>
        <p:txBody>
          <a:bodyPr>
            <a:noAutofit/>
          </a:bodyPr>
          <a:lstStyle/>
          <a:p>
            <a:r>
              <a:rPr lang="ru-RU" sz="6600" dirty="0" smtClean="0"/>
              <a:t>Тема: Арктика </a:t>
            </a:r>
            <a:endParaRPr lang="ru-RU" sz="6600" dirty="0"/>
          </a:p>
        </p:txBody>
      </p:sp>
    </p:spTree>
    <p:extLst>
      <p:ext uri="{BB962C8B-B14F-4D97-AF65-F5344CB8AC3E}">
        <p14:creationId xmlns:p14="http://schemas.microsoft.com/office/powerpoint/2010/main" val="2890750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6" name="Объект 5"/>
          <p:cNvPicPr>
            <a:picLocks noGrp="1" noChangeAspect="1"/>
          </p:cNvPicPr>
          <p:nvPr>
            <p:ph idx="1"/>
          </p:nvPr>
        </p:nvPicPr>
        <p:blipFill>
          <a:blip r:embed="rId2"/>
          <a:stretch>
            <a:fillRect/>
          </a:stretch>
        </p:blipFill>
        <p:spPr>
          <a:xfrm>
            <a:off x="-87923" y="0"/>
            <a:ext cx="12388361" cy="6893170"/>
          </a:xfrm>
          <a:prstGeom prst="rect">
            <a:avLst/>
          </a:prstGeom>
        </p:spPr>
      </p:pic>
    </p:spTree>
    <p:extLst>
      <p:ext uri="{BB962C8B-B14F-4D97-AF65-F5344CB8AC3E}">
        <p14:creationId xmlns:p14="http://schemas.microsoft.com/office/powerpoint/2010/main" val="3794478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6" name="Объект 5"/>
          <p:cNvSpPr>
            <a:spLocks noGrp="1"/>
          </p:cNvSpPr>
          <p:nvPr>
            <p:ph idx="1"/>
          </p:nvPr>
        </p:nvSpPr>
        <p:spPr/>
        <p:txBody>
          <a:bodyPr/>
          <a:lstStyle/>
          <a:p>
            <a:r>
              <a:rPr lang="ru-RU" dirty="0" err="1"/>
              <a:t>А́рктика</a:t>
            </a:r>
            <a:r>
              <a:rPr lang="ru-RU" dirty="0"/>
              <a:t> (от греч. </a:t>
            </a:r>
            <a:r>
              <a:rPr lang="ru-RU" dirty="0" err="1"/>
              <a:t>ἄρκτος</a:t>
            </a:r>
            <a:r>
              <a:rPr lang="ru-RU" dirty="0"/>
              <a:t> — «медведица», </a:t>
            </a:r>
            <a:r>
              <a:rPr lang="ru-RU" dirty="0" err="1"/>
              <a:t>ἀρκτικός</a:t>
            </a:r>
            <a:r>
              <a:rPr lang="ru-RU" dirty="0"/>
              <a:t> — «находящийся под созвездием Большой Медведицы», «северный») — единый физико-географический район Земли, примыкающий к Северному полюсу и включающий окраины материков Евразии и Северной Америки, почти весь Северный Ледовитый океан с островами (кроме прибрежных островов Норвегии), а также прилегающие части Атлантического и Тихого океанов. Южная граница Арктики совпадает с южной границей зоны тундры[1]. Площадь — около 27 млн км²; иногда Арктику ограничивают с юга Северным полярным кругом (66° 33′ с. ш.), в этом случае её площадь составляет 21 млн км²[2]. </a:t>
            </a:r>
          </a:p>
        </p:txBody>
      </p:sp>
    </p:spTree>
    <p:extLst>
      <p:ext uri="{BB962C8B-B14F-4D97-AF65-F5344CB8AC3E}">
        <p14:creationId xmlns:p14="http://schemas.microsoft.com/office/powerpoint/2010/main" val="2862217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 горяченькое началось </a:t>
            </a:r>
            <a:endParaRPr lang="ru-RU" dirty="0"/>
          </a:p>
        </p:txBody>
      </p:sp>
      <p:sp>
        <p:nvSpPr>
          <p:cNvPr id="3" name="Объект 2"/>
          <p:cNvSpPr>
            <a:spLocks noGrp="1"/>
          </p:cNvSpPr>
          <p:nvPr>
            <p:ph idx="1"/>
          </p:nvPr>
        </p:nvSpPr>
        <p:spPr/>
        <p:txBody>
          <a:bodyPr>
            <a:normAutofit fontScale="77500" lnSpcReduction="20000"/>
          </a:bodyPr>
          <a:lstStyle/>
          <a:p>
            <a:r>
              <a:rPr lang="ru-RU" dirty="0"/>
              <a:t>Границы африканских государств проводились не по горам и рекам, как обычно, а прямо по карте, с помощью линейки. Собственно, это и сейчас хорошо видно на любой политической карте мира.</a:t>
            </a:r>
          </a:p>
          <a:p>
            <a:r>
              <a:rPr lang="ru-RU" dirty="0"/>
              <a:t>Сахара — самая крупная из жарких пустынь. Именно из жарких — есть ещё и не жаркие пустыни, крупнейшая из которых — Антарктическая (см. интересные факты об Антарктике).</a:t>
            </a:r>
          </a:p>
          <a:p>
            <a:r>
              <a:rPr lang="ru-RU" dirty="0"/>
              <a:t>Эфиопия — единственная африканская страна, которая никогда не находилась под властью европейских колонизаторов (см. интересные факты о Эфиопии).</a:t>
            </a:r>
          </a:p>
          <a:p>
            <a:r>
              <a:rPr lang="ru-RU" dirty="0"/>
              <a:t>Некогда бегемоты жили повсеместно по всей территории Африки, но в наши дни они встречаются только к югу от Сахары. Причина тому — истребление.</a:t>
            </a:r>
          </a:p>
          <a:p>
            <a:r>
              <a:rPr lang="ru-RU" dirty="0"/>
              <a:t>Одна из главных природных достопримечательностей Африки — водопад Виктория, единственный водопад в мире, имеющий высоту свыше сотни метров и ширину более километра.</a:t>
            </a:r>
          </a:p>
          <a:p>
            <a:r>
              <a:rPr lang="ru-RU" dirty="0"/>
              <a:t>Самая низкая в мире продолжительность жизни в мире зафиксирована именно в центральной и южной частях Африки. Связано это скорее с низким уровнем жизни и недостаточно доступной медициной, нежели с жарким климатом.</a:t>
            </a:r>
          </a:p>
        </p:txBody>
      </p:sp>
    </p:spTree>
    <p:extLst>
      <p:ext uri="{BB962C8B-B14F-4D97-AF65-F5344CB8AC3E}">
        <p14:creationId xmlns:p14="http://schemas.microsoft.com/office/powerpoint/2010/main" val="1857245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Факты </a:t>
            </a:r>
            <a:endParaRPr lang="ru-RU" dirty="0"/>
          </a:p>
        </p:txBody>
      </p:sp>
      <p:sp>
        <p:nvSpPr>
          <p:cNvPr id="3" name="Объект 2"/>
          <p:cNvSpPr>
            <a:spLocks noGrp="1"/>
          </p:cNvSpPr>
          <p:nvPr>
            <p:ph idx="1"/>
          </p:nvPr>
        </p:nvSpPr>
        <p:spPr/>
        <p:txBody>
          <a:bodyPr>
            <a:normAutofit fontScale="70000" lnSpcReduction="20000"/>
          </a:bodyPr>
          <a:lstStyle/>
          <a:p>
            <a:r>
              <a:rPr lang="ru-RU" dirty="0"/>
              <a:t>Самый распространённый на территории Африки язык — арабский, хотя всего в африканских странах в ходу более двух тысяч различных языков.</a:t>
            </a:r>
          </a:p>
          <a:p>
            <a:r>
              <a:rPr lang="ru-RU" dirty="0"/>
              <a:t>Остров Мадагаскар обычно относят к Африке, хотя это всё-таки именно остров (см. интересные факты о Мадагаскаре).</a:t>
            </a:r>
          </a:p>
          <a:p>
            <a:r>
              <a:rPr lang="ru-RU" dirty="0"/>
              <a:t>Более половины всей мировой добычи золота приходится на Африку.</a:t>
            </a:r>
          </a:p>
          <a:p>
            <a:r>
              <a:rPr lang="ru-RU" dirty="0"/>
              <a:t>Самый густонаселённый африканский город — Каир, столица Египта.</a:t>
            </a:r>
          </a:p>
          <a:p>
            <a:r>
              <a:rPr lang="ru-RU" dirty="0"/>
              <a:t>В африканской стране Того стоит быть осторожным, делая комплименты местным женщинам — по тоголезскому обычаю мужчина в таком случае обязан жениться на даме, которой сделал комплимент (см. интересные факты о Того).</a:t>
            </a:r>
          </a:p>
          <a:p>
            <a:r>
              <a:rPr lang="ru-RU" dirty="0"/>
              <a:t>Некоторые африканские племена, живущие традиционной жизнью, как тысячи лет назад, даже не знают, на территории каких стран они проживают. Более того, не все из них знают, как добывать огонь, не говоря уже о грамоте.</a:t>
            </a:r>
          </a:p>
          <a:p>
            <a:r>
              <a:rPr lang="ru-RU" dirty="0"/>
              <a:t>В Африке (точнее, в ЮАР) была сделана первая в мире успешная операция по пересадке сердца.</a:t>
            </a:r>
          </a:p>
          <a:p>
            <a:r>
              <a:rPr lang="ru-RU" dirty="0"/>
              <a:t>Дюны в Сахаре могут превышать в высоту Эйфелеву башню в Париже.</a:t>
            </a:r>
          </a:p>
          <a:p>
            <a:r>
              <a:rPr lang="ru-RU" dirty="0"/>
              <a:t>В жаркий полдень температура песка в африканских пустынях может достигать восьмидесяти градусов.</a:t>
            </a:r>
          </a:p>
        </p:txBody>
      </p:sp>
    </p:spTree>
    <p:extLst>
      <p:ext uri="{BB962C8B-B14F-4D97-AF65-F5344CB8AC3E}">
        <p14:creationId xmlns:p14="http://schemas.microsoft.com/office/powerpoint/2010/main" val="4271091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55000" lnSpcReduction="20000"/>
          </a:bodyPr>
          <a:lstStyle/>
          <a:p>
            <a:r>
              <a:rPr lang="ru-RU" dirty="0" err="1"/>
              <a:t>Арти́к</a:t>
            </a:r>
            <a:r>
              <a:rPr lang="ru-RU" dirty="0"/>
              <a:t> (</a:t>
            </a:r>
            <a:r>
              <a:rPr lang="ru-RU" dirty="0" err="1"/>
              <a:t>арм</a:t>
            </a:r>
            <a:r>
              <a:rPr lang="ru-RU" dirty="0"/>
              <a:t>. </a:t>
            </a:r>
            <a:r>
              <a:rPr lang="ru-RU" dirty="0" err="1"/>
              <a:t>Արթիկ</a:t>
            </a:r>
            <a:r>
              <a:rPr lang="ru-RU" dirty="0"/>
              <a:t>) — город в Армении, в </a:t>
            </a:r>
            <a:r>
              <a:rPr lang="ru-RU" dirty="0" err="1"/>
              <a:t>Ширакской</a:t>
            </a:r>
            <a:r>
              <a:rPr lang="ru-RU" dirty="0"/>
              <a:t> области, в </a:t>
            </a:r>
            <a:r>
              <a:rPr lang="ru-RU" dirty="0" err="1"/>
              <a:t>Ширакской</a:t>
            </a:r>
            <a:r>
              <a:rPr lang="ru-RU" dirty="0"/>
              <a:t> котловине. Находится в 105 км к северо-западу от Еревана, у северо-западного подножья горы Арагац. Город расположен на ныне не действующей железнодорожной ветке </a:t>
            </a:r>
            <a:r>
              <a:rPr lang="ru-RU" dirty="0" err="1"/>
              <a:t>Маралик</a:t>
            </a:r>
            <a:r>
              <a:rPr lang="ru-RU" dirty="0"/>
              <a:t>—Артик—</a:t>
            </a:r>
            <a:r>
              <a:rPr lang="ru-RU" dirty="0" err="1"/>
              <a:t>Гюмри</a:t>
            </a:r>
            <a:r>
              <a:rPr lang="ru-RU" dirty="0"/>
              <a:t>.</a:t>
            </a:r>
          </a:p>
          <a:p>
            <a:endParaRPr lang="ru-RU" dirty="0"/>
          </a:p>
          <a:p>
            <a:r>
              <a:rPr lang="ru-RU" dirty="0"/>
              <a:t>В советское время ветка активно использовалась для перевозки товаров, так как она была построена специально для вывоза сырья из карьеров близлежащих станций.</a:t>
            </a:r>
          </a:p>
          <a:p>
            <a:endParaRPr lang="ru-RU" dirty="0"/>
          </a:p>
          <a:p>
            <a:r>
              <a:rPr lang="ru-RU" dirty="0"/>
              <a:t>В окрестностях города большие запасы ценного строительного камня — вулканического туфа, здесь расположено </a:t>
            </a:r>
            <a:r>
              <a:rPr lang="ru-RU" dirty="0" err="1"/>
              <a:t>Артикское</a:t>
            </a:r>
            <a:r>
              <a:rPr lang="ru-RU" dirty="0"/>
              <a:t> туфовое месторождение. Туф находятся под слоем земли в несколько сантиметров, есть также значительные запасы базальта.</a:t>
            </a:r>
          </a:p>
          <a:p>
            <a:endParaRPr lang="ru-RU" dirty="0"/>
          </a:p>
          <a:p>
            <a:r>
              <a:rPr lang="ru-RU" dirty="0"/>
              <a:t>В центре Артика расположены три церкви, в непосредственной близости друг от друга: две древние, с разной степенью сохранности — церковь </a:t>
            </a:r>
            <a:r>
              <a:rPr lang="ru-RU" dirty="0" err="1"/>
              <a:t>Григор</a:t>
            </a:r>
            <a:r>
              <a:rPr lang="ru-RU" dirty="0"/>
              <a:t> </a:t>
            </a:r>
            <a:r>
              <a:rPr lang="ru-RU" dirty="0" err="1"/>
              <a:t>Лусаворич</a:t>
            </a:r>
            <a:r>
              <a:rPr lang="ru-RU" dirty="0"/>
              <a:t>, церковь </a:t>
            </a:r>
            <a:r>
              <a:rPr lang="ru-RU" dirty="0" err="1"/>
              <a:t>Майрам</a:t>
            </a:r>
            <a:r>
              <a:rPr lang="ru-RU" dirty="0"/>
              <a:t> </a:t>
            </a:r>
            <a:r>
              <a:rPr lang="ru-RU" dirty="0" err="1"/>
              <a:t>Аствацацин</a:t>
            </a:r>
            <a:r>
              <a:rPr lang="ru-RU" dirty="0"/>
              <a:t> (Богородицы), в руинах, которая функционирует как народная часовня, и новая церковь </a:t>
            </a:r>
            <a:r>
              <a:rPr lang="ru-RU" dirty="0" err="1"/>
              <a:t>Варага</a:t>
            </a:r>
            <a:r>
              <a:rPr lang="ru-RU" dirty="0"/>
              <a:t>. На всех картах Гугл (на ноябрь 2016 г.) указан несуществующий храм </a:t>
            </a:r>
            <a:r>
              <a:rPr lang="ru-RU" dirty="0" err="1"/>
              <a:t>Сурб</a:t>
            </a:r>
            <a:r>
              <a:rPr lang="ru-RU" dirty="0"/>
              <a:t> </a:t>
            </a:r>
            <a:r>
              <a:rPr lang="ru-RU" dirty="0" err="1"/>
              <a:t>Геворг</a:t>
            </a:r>
            <a:r>
              <a:rPr lang="ru-RU" dirty="0"/>
              <a:t>, а находящиеся севернее руины церкви </a:t>
            </a:r>
            <a:r>
              <a:rPr lang="ru-RU" dirty="0" err="1"/>
              <a:t>Маирам</a:t>
            </a:r>
            <a:r>
              <a:rPr lang="ru-RU" dirty="0"/>
              <a:t> </a:t>
            </a:r>
            <a:r>
              <a:rPr lang="ru-RU" dirty="0" err="1"/>
              <a:t>Аствацацин</a:t>
            </a:r>
            <a:r>
              <a:rPr lang="ru-RU" dirty="0"/>
              <a:t> и новая церковь </a:t>
            </a:r>
            <a:r>
              <a:rPr lang="ru-RU" dirty="0" err="1"/>
              <a:t>Варага</a:t>
            </a:r>
            <a:r>
              <a:rPr lang="ru-RU" dirty="0"/>
              <a:t> не обозначены вовсе.</a:t>
            </a:r>
          </a:p>
          <a:p>
            <a:endParaRPr lang="ru-RU" dirty="0"/>
          </a:p>
          <a:p>
            <a:r>
              <a:rPr lang="ru-RU" dirty="0"/>
              <a:t>На окраине города, на травянистом склоне горной гряды находится </a:t>
            </a:r>
            <a:r>
              <a:rPr lang="ru-RU" dirty="0" err="1"/>
              <a:t>Лмбатаванк</a:t>
            </a:r>
            <a:r>
              <a:rPr lang="ru-RU" dirty="0"/>
              <a:t>. В 3-4 км от центра Артика, в селении </a:t>
            </a:r>
            <a:r>
              <a:rPr lang="ru-RU" dirty="0" err="1"/>
              <a:t>Арич</a:t>
            </a:r>
            <a:r>
              <a:rPr lang="ru-RU" dirty="0"/>
              <a:t> находится один из крупнейших монастырей Армении </a:t>
            </a:r>
            <a:r>
              <a:rPr lang="ru-RU" dirty="0" err="1"/>
              <a:t>Аричаванк</a:t>
            </a:r>
            <a:r>
              <a:rPr lang="ru-RU" dirty="0"/>
              <a:t>. В нём действует духовная школа. </a:t>
            </a:r>
          </a:p>
        </p:txBody>
      </p:sp>
    </p:spTree>
    <p:extLst>
      <p:ext uri="{BB962C8B-B14F-4D97-AF65-F5344CB8AC3E}">
        <p14:creationId xmlns:p14="http://schemas.microsoft.com/office/powerpoint/2010/main" val="1268134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62500" lnSpcReduction="20000"/>
          </a:bodyPr>
          <a:lstStyle/>
          <a:p>
            <a:r>
              <a:rPr lang="ru-RU" dirty="0"/>
              <a:t>Факт 1. К Арктике относятся самые северные регионы Земли, близкие к полюсу. Эта обширная область частично охватывает два континента, Евразию и Северную Америку, и три океана – Северный Ледовитый, Атлантический и Тихий. Причём Северный Ледовитый океан относится к ней почти целиком, за исключением некоторых островов возле его южной границы.</a:t>
            </a:r>
          </a:p>
          <a:p>
            <a:endParaRPr lang="ru-RU" dirty="0"/>
          </a:p>
          <a:p>
            <a:r>
              <a:rPr lang="ru-RU" dirty="0"/>
              <a:t>Факт 2. Каких-то единых границ у Арктики не существует, проводят их по-разному, иногда просто ограничивая их Северным полярным кругом. Согласно одному из наиболее распространённых определений, её площадь достигает 27 млн км², а согласно другому – 22 км². В любом случае это больше площади России, самой крупной страны в мире, и даже больше площади бывшего СССР.</a:t>
            </a:r>
          </a:p>
          <a:p>
            <a:endParaRPr lang="ru-RU" dirty="0"/>
          </a:p>
          <a:p>
            <a:r>
              <a:rPr lang="ru-RU" dirty="0"/>
              <a:t>Факт 3. У большинства животных Арктики есть определённые сходства. Почти все они отличаются белым или светлым окрасом шерсти и перьев – это помогает им маскироваться на местности. И они отлично приспособлены к экстремально низким температурам, выдерживая морозы до -50 °C и даже ниже, иногда в сочетании с пронизывающим ветром.</a:t>
            </a:r>
          </a:p>
          <a:p>
            <a:endParaRPr lang="ru-RU" dirty="0"/>
          </a:p>
          <a:p>
            <a:r>
              <a:rPr lang="ru-RU" dirty="0"/>
              <a:t>Факт 4. В 2019 году учёные обнаружили в Арктике новый вид бактерий, интересных тем, что они обладают устойчивостью к антибиотикам. Это открытие одновременно и радует, и пугает. С одной стороны, оно может привести к прорыву в медицине, а с другой, как-то страшно знать, что всемогущие антибиотики, спасающие миллионы жизней, оказывается, не так уж и всемогущи.</a:t>
            </a:r>
          </a:p>
        </p:txBody>
      </p:sp>
    </p:spTree>
    <p:extLst>
      <p:ext uri="{BB962C8B-B14F-4D97-AF65-F5344CB8AC3E}">
        <p14:creationId xmlns:p14="http://schemas.microsoft.com/office/powerpoint/2010/main" val="2490588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10000"/>
          </a:bodyPr>
          <a:lstStyle/>
          <a:p>
            <a:r>
              <a:rPr lang="ru-RU" dirty="0"/>
              <a:t>Факт 5. Запасы полезных ископаемых в Арктике просто огромны, причём большая их часть пока даже не разрабатывается. Одной лишь нефти в арктических месторождениях, по оценкам исследователей, таится около 90 миллиардов баррелей! При текущем уровне потребления “чёрного золота” этих запасов человечеству хватило бы почти на полтора века.</a:t>
            </a:r>
          </a:p>
          <a:p>
            <a:endParaRPr lang="ru-RU" dirty="0"/>
          </a:p>
          <a:p>
            <a:r>
              <a:rPr lang="ru-RU" dirty="0"/>
              <a:t>Факт 6. За последние 600 лет арктический климат сильно изменился в сторону потепления. За эти столетия произошло уже три (по другим оценкам – четыре) потепления в этом регионе, и эти процессы продолжаются. Большинство учёных сходится во мнении, что климат Арктики продолжает стремительно меняться, и ещё до конца этого века из-за глобального потепления льды Северного Ледовитого океана в летнее время начнут полностью таять. Средняя температура здесь повышается примерно в 2 раза быстрее, чем во всём остальном мире, а площадь многолетних льдов здесь за последние полвека уменьшилась на 70%.</a:t>
            </a:r>
          </a:p>
        </p:txBody>
      </p:sp>
    </p:spTree>
    <p:extLst>
      <p:ext uri="{BB962C8B-B14F-4D97-AF65-F5344CB8AC3E}">
        <p14:creationId xmlns:p14="http://schemas.microsoft.com/office/powerpoint/2010/main" val="3213428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62500" lnSpcReduction="20000"/>
          </a:bodyPr>
          <a:lstStyle/>
          <a:p>
            <a:r>
              <a:rPr lang="ru-RU" dirty="0"/>
              <a:t>Факт 7. В общей сложности в Арктике проживает около 400.000 человек. В основном это представители северных народов России, Канады и США, но не только. Как установили археологи, древние люди начали осваивать арктические регионы ещё около 30.000 лет назад, о чём свидетельствуют обнаруженные археологами стоянки охотников на мамонтов.</a:t>
            </a:r>
          </a:p>
          <a:p>
            <a:endParaRPr lang="ru-RU" dirty="0"/>
          </a:p>
          <a:p>
            <a:r>
              <a:rPr lang="ru-RU" dirty="0"/>
              <a:t>Факт 8. Советский Союз стал первой страной, которая стала располагать дрейфующие научно-исследовательские станции прямо на крупных айсбергах. Это не только ускорило темы исследования Арктики, но и значительно снизило их стоимость. Впрочем, из-за крайне сурового климата она и сейчас остаётся очень высокой.</a:t>
            </a:r>
          </a:p>
          <a:p>
            <a:endParaRPr lang="ru-RU" dirty="0"/>
          </a:p>
          <a:p>
            <a:r>
              <a:rPr lang="ru-RU" dirty="0"/>
              <a:t>Факт 9. Название “Арктика” происходит от древнегреческого слова “</a:t>
            </a:r>
            <a:r>
              <a:rPr lang="ru-RU" dirty="0" err="1"/>
              <a:t>арктос</a:t>
            </a:r>
            <a:r>
              <a:rPr lang="ru-RU" dirty="0"/>
              <a:t>”, которое означает “медведица”. Такое название северный регион нашей планеты получил потому, что для наблюдателей на поверхности он как бы находится под созвездием Большой Медведицы.</a:t>
            </a:r>
          </a:p>
          <a:p>
            <a:endParaRPr lang="ru-RU" dirty="0"/>
          </a:p>
          <a:p>
            <a:r>
              <a:rPr lang="ru-RU" dirty="0"/>
              <a:t>Факт 10. В прошлом считалось, что арктические регионы вообще не приспособлены для жизни человека. Но уже в XVII веке отважные мореплаватели из разных стран начали активно её изучать, открывая всё новые и новые земли. При этом знаменитый норвежский полярный исследователь Фритьоф Нансен, посвятивший изучению Арктики много лет жизни, ещё на рубеже XIX-XX веков называл её “Страной ледяного ужаса”.</a:t>
            </a:r>
          </a:p>
        </p:txBody>
      </p:sp>
    </p:spTree>
    <p:extLst>
      <p:ext uri="{BB962C8B-B14F-4D97-AF65-F5344CB8AC3E}">
        <p14:creationId xmlns:p14="http://schemas.microsoft.com/office/powerpoint/2010/main" val="698553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0000" lnSpcReduction="20000"/>
          </a:bodyPr>
          <a:lstStyle/>
          <a:p>
            <a:r>
              <a:rPr lang="ru-RU" dirty="0"/>
              <a:t>Морские млекопитающие Российской Арктики [Текст] : эколого-фаунистический анализ / Л. Р. Лукин, Г. Н. </a:t>
            </a:r>
            <a:r>
              <a:rPr lang="ru-RU" dirty="0" err="1"/>
              <a:t>Огнетов</a:t>
            </a:r>
            <a:r>
              <a:rPr lang="ru-RU" dirty="0"/>
              <a:t> ; [отв. ред. Л. Р. Лукин] ; Рос. акад. наук, Урал. </a:t>
            </a:r>
            <a:r>
              <a:rPr lang="ru-RU" dirty="0" err="1"/>
              <a:t>отд-ние</a:t>
            </a:r>
            <a:r>
              <a:rPr lang="ru-RU" dirty="0"/>
              <a:t>, Ин-т эколог. проблем Севера, </a:t>
            </a:r>
            <a:r>
              <a:rPr lang="ru-RU" dirty="0" err="1"/>
              <a:t>Федер</a:t>
            </a:r>
            <a:r>
              <a:rPr lang="ru-RU" dirty="0"/>
              <a:t>. агентство по рыболовству, Поляр. науч.-</a:t>
            </a:r>
            <a:r>
              <a:rPr lang="ru-RU" dirty="0" err="1"/>
              <a:t>исслед</a:t>
            </a:r>
            <a:r>
              <a:rPr lang="ru-RU" dirty="0"/>
              <a:t>. ин-т мор. рыб. хоз-ва и океанографии им. </a:t>
            </a:r>
            <a:r>
              <a:rPr lang="ru-RU" dirty="0" err="1"/>
              <a:t>Книповича</a:t>
            </a:r>
            <a:r>
              <a:rPr lang="ru-RU" dirty="0"/>
              <a:t>. — Екатеринбург : [ИЭПС </a:t>
            </a:r>
            <a:r>
              <a:rPr lang="ru-RU" dirty="0" err="1"/>
              <a:t>УрО</a:t>
            </a:r>
            <a:r>
              <a:rPr lang="ru-RU" dirty="0"/>
              <a:t> РАН], 2009. — 200, [2] с. : табл., рис. ; 21 см. — </a:t>
            </a:r>
            <a:r>
              <a:rPr lang="ru-RU" dirty="0" err="1"/>
              <a:t>Библиогр</a:t>
            </a:r>
            <a:r>
              <a:rPr lang="ru-RU" dirty="0"/>
              <a:t>.: с. 171-201. (Шифр 59 / Л841)</a:t>
            </a:r>
          </a:p>
          <a:p>
            <a:endParaRPr lang="ru-RU" dirty="0"/>
          </a:p>
          <a:p>
            <a:r>
              <a:rPr lang="ru-RU" dirty="0"/>
              <a:t>Аннотация: Обобщены и систематизированы сведения по фауне морских млекопитающих Российской Арктики за последние десятилетия XX в. Дана характеристика арктических морей как территории обитания млекопитающих, рассмотрены особенности их расселения. Проведена инвентаризация животных, и выполнена оценка биоразнообразия морей. Представлена биогеографическая аннотированная характеристика 29 видов млекопитающих, определено их место в экосистеме Белого моря. Приведены нормативно-правовые акты сохранения и использования морских млекопитающих, и дана их оценка. Книга адресована морским биологам, специалистам, занимающимся проблемами изучения и рационального использования природных ресурсов и их охраны, студентам биологических факультетов университетов.</a:t>
            </a:r>
          </a:p>
          <a:p>
            <a:endParaRPr lang="ru-RU" dirty="0"/>
          </a:p>
          <a:p>
            <a:r>
              <a:rPr lang="ru-RU" dirty="0"/>
              <a:t>Имеются экземпляры в отделах: АФ (2)</a:t>
            </a:r>
          </a:p>
        </p:txBody>
      </p:sp>
    </p:spTree>
    <p:extLst>
      <p:ext uri="{BB962C8B-B14F-4D97-AF65-F5344CB8AC3E}">
        <p14:creationId xmlns:p14="http://schemas.microsoft.com/office/powerpoint/2010/main" val="17249443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38</TotalTime>
  <Words>833</Words>
  <Application>Microsoft Office PowerPoint</Application>
  <PresentationFormat>Широкоэкранный</PresentationFormat>
  <Paragraphs>51</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Arial</vt:lpstr>
      <vt:lpstr>Century Gothic</vt:lpstr>
      <vt:lpstr>Wingdings 3</vt:lpstr>
      <vt:lpstr>Ион</vt:lpstr>
      <vt:lpstr>Автор: Качанов Толя </vt:lpstr>
      <vt:lpstr>Презентация PowerPoint</vt:lpstr>
      <vt:lpstr>О горяченькое началось </vt:lpstr>
      <vt:lpstr>Факты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Качанов толя </dc:title>
  <dc:creator>ЮЗЕР</dc:creator>
  <cp:lastModifiedBy>ЮЗЕР</cp:lastModifiedBy>
  <cp:revision>5</cp:revision>
  <dcterms:created xsi:type="dcterms:W3CDTF">2023-01-17T05:47:18Z</dcterms:created>
  <dcterms:modified xsi:type="dcterms:W3CDTF">2023-01-17T06:26:16Z</dcterms:modified>
</cp:coreProperties>
</file>