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58" r:id="rId5"/>
    <p:sldId id="259"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F431015B-B7BB-4652-9312-61FDC4D7BA9B}" type="datetimeFigureOut">
              <a:rPr lang="ru-RU" smtClean="0"/>
              <a:t>19.02.2023</a:t>
            </a:fld>
            <a:endParaRPr lang="ru-RU"/>
          </a:p>
        </p:txBody>
      </p:sp>
      <p:sp>
        <p:nvSpPr>
          <p:cNvPr id="5" name="Footer Placeholder 4"/>
          <p:cNvSpPr>
            <a:spLocks noGrp="1"/>
          </p:cNvSpPr>
          <p:nvPr>
            <p:ph type="ftr" sz="quarter" idx="11"/>
          </p:nvPr>
        </p:nvSpPr>
        <p:spPr>
          <a:xfrm>
            <a:off x="1876424" y="5410201"/>
            <a:ext cx="5124886" cy="365125"/>
          </a:xfrm>
        </p:spPr>
        <p:txBody>
          <a:bodyPr/>
          <a:lstStyle/>
          <a:p>
            <a:endParaRPr lang="ru-RU"/>
          </a:p>
        </p:txBody>
      </p:sp>
      <p:sp>
        <p:nvSpPr>
          <p:cNvPr id="6" name="Slide Number Placeholder 5"/>
          <p:cNvSpPr>
            <a:spLocks noGrp="1"/>
          </p:cNvSpPr>
          <p:nvPr>
            <p:ph type="sldNum" sz="quarter" idx="12"/>
          </p:nvPr>
        </p:nvSpPr>
        <p:spPr>
          <a:xfrm>
            <a:off x="9896911" y="5410199"/>
            <a:ext cx="771089" cy="365125"/>
          </a:xfrm>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2055379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ru-RU" smtClean="0"/>
              <a:t>Вставка рисунка</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31015B-B7BB-4652-9312-61FDC4D7BA9B}" type="datetimeFigureOut">
              <a:rPr lang="ru-RU" smtClean="0"/>
              <a:t>19.02.2023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3287684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31015B-B7BB-4652-9312-61FDC4D7BA9B}" type="datetimeFigureOut">
              <a:rPr lang="ru-RU" smtClean="0"/>
              <a:t>19.02.2023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10898593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31015B-B7BB-4652-9312-61FDC4D7BA9B}" type="datetimeFigureOut">
              <a:rPr lang="ru-RU" smtClean="0"/>
              <a:t>19.02.2023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2000347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ru-RU" smtClean="0"/>
              <a:t>Образец заголовка</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31015B-B7BB-4652-9312-61FDC4D7BA9B}" type="datetimeFigureOut">
              <a:rPr lang="ru-RU" smtClean="0"/>
              <a:t>19.02.2023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3749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F431015B-B7BB-4652-9312-61FDC4D7BA9B}" type="datetimeFigureOut">
              <a:rPr lang="ru-RU" smtClean="0"/>
              <a:t>19.02.2023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2573050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ru-RU" smtClean="0"/>
              <a:t>Вставка рисунка</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F431015B-B7BB-4652-9312-61FDC4D7BA9B}" type="datetimeFigureOut">
              <a:rPr lang="ru-RU" smtClean="0"/>
              <a:t>19.02.2023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369706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431015B-B7BB-4652-9312-61FDC4D7BA9B}" type="datetimeFigureOut">
              <a:rPr lang="ru-RU" smtClean="0"/>
              <a:t>19.02.2023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33344764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431015B-B7BB-4652-9312-61FDC4D7BA9B}" type="datetimeFigureOut">
              <a:rPr lang="ru-RU" smtClean="0"/>
              <a:t>19.02.2023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152108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431015B-B7BB-4652-9312-61FDC4D7BA9B}" type="datetimeFigureOut">
              <a:rPr lang="ru-RU" smtClean="0"/>
              <a:t>19.02.2023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1487134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431015B-B7BB-4652-9312-61FDC4D7BA9B}" type="datetimeFigureOut">
              <a:rPr lang="ru-RU" smtClean="0"/>
              <a:t>19.02.2023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1037827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431015B-B7BB-4652-9312-61FDC4D7BA9B}" type="datetimeFigureOut">
              <a:rPr lang="ru-RU" smtClean="0"/>
              <a:t>19.02.2023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4209656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41410" y="3073397"/>
            <a:ext cx="4878391"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3073397"/>
            <a:ext cx="4875210" cy="271780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431015B-B7BB-4652-9312-61FDC4D7BA9B}" type="datetimeFigureOut">
              <a:rPr lang="ru-RU" smtClean="0"/>
              <a:t>19.02.2023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1365365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431015B-B7BB-4652-9312-61FDC4D7BA9B}" type="datetimeFigureOut">
              <a:rPr lang="ru-RU" smtClean="0"/>
              <a:t>19.02.2023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1568834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31015B-B7BB-4652-9312-61FDC4D7BA9B}" type="datetimeFigureOut">
              <a:rPr lang="ru-RU" smtClean="0"/>
              <a:t>19.02.2023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4050719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31015B-B7BB-4652-9312-61FDC4D7BA9B}" type="datetimeFigureOut">
              <a:rPr lang="ru-RU" smtClean="0"/>
              <a:t>19.02.2023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2697352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F431015B-B7BB-4652-9312-61FDC4D7BA9B}" type="datetimeFigureOut">
              <a:rPr lang="ru-RU" smtClean="0"/>
              <a:t>19.02.2023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2996FF-E15F-4CD1-8AEA-50D670099B11}" type="slidenum">
              <a:rPr lang="ru-RU" smtClean="0"/>
              <a:t>‹#›</a:t>
            </a:fld>
            <a:endParaRPr lang="ru-RU"/>
          </a:p>
        </p:txBody>
      </p:sp>
    </p:spTree>
    <p:extLst>
      <p:ext uri="{BB962C8B-B14F-4D97-AF65-F5344CB8AC3E}">
        <p14:creationId xmlns:p14="http://schemas.microsoft.com/office/powerpoint/2010/main" val="2709103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431015B-B7BB-4652-9312-61FDC4D7BA9B}" type="datetimeFigureOut">
              <a:rPr lang="ru-RU" smtClean="0"/>
              <a:t>19.02.2023</a:t>
            </a:fld>
            <a:endParaRPr lang="ru-RU"/>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12996FF-E15F-4CD1-8AEA-50D670099B11}" type="slidenum">
              <a:rPr lang="ru-RU" smtClean="0"/>
              <a:t>‹#›</a:t>
            </a:fld>
            <a:endParaRPr lang="ru-RU"/>
          </a:p>
        </p:txBody>
      </p:sp>
    </p:spTree>
    <p:extLst>
      <p:ext uri="{BB962C8B-B14F-4D97-AF65-F5344CB8AC3E}">
        <p14:creationId xmlns:p14="http://schemas.microsoft.com/office/powerpoint/2010/main" val="120140590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117730" y="1160585"/>
            <a:ext cx="5993423" cy="1266092"/>
          </a:xfrm>
        </p:spPr>
        <p:txBody>
          <a:bodyPr>
            <a:normAutofit fontScale="90000"/>
          </a:bodyPr>
          <a:lstStyle/>
          <a:p>
            <a:r>
              <a:rPr lang="ru-RU" dirty="0" smtClean="0"/>
              <a:t>Тема презентации: Арктика</a:t>
            </a:r>
            <a:endParaRPr lang="ru-RU" dirty="0"/>
          </a:p>
        </p:txBody>
      </p:sp>
      <p:sp>
        <p:nvSpPr>
          <p:cNvPr id="3" name="Подзаголовок 2"/>
          <p:cNvSpPr>
            <a:spLocks noGrp="1"/>
          </p:cNvSpPr>
          <p:nvPr>
            <p:ph type="subTitle" idx="1"/>
          </p:nvPr>
        </p:nvSpPr>
        <p:spPr>
          <a:xfrm>
            <a:off x="10023230" y="6143016"/>
            <a:ext cx="2429608" cy="714984"/>
          </a:xfrm>
        </p:spPr>
        <p:txBody>
          <a:bodyPr>
            <a:normAutofit fontScale="92500" lnSpcReduction="20000"/>
          </a:bodyPr>
          <a:lstStyle/>
          <a:p>
            <a:r>
              <a:rPr lang="ru-RU" dirty="0" smtClean="0"/>
              <a:t>Автор</a:t>
            </a:r>
            <a:r>
              <a:rPr lang="ru-RU" dirty="0" smtClean="0"/>
              <a:t>: </a:t>
            </a:r>
            <a:r>
              <a:rPr lang="ru-RU" dirty="0" err="1" smtClean="0"/>
              <a:t>Гыска</a:t>
            </a:r>
            <a:r>
              <a:rPr lang="ru-RU" dirty="0" smtClean="0"/>
              <a:t> </a:t>
            </a:r>
            <a:r>
              <a:rPr lang="ru-RU" dirty="0" smtClean="0"/>
              <a:t>Михаил 4Д класс</a:t>
            </a:r>
            <a:endParaRPr lang="ru-RU" dirty="0"/>
          </a:p>
        </p:txBody>
      </p:sp>
      <p:pic>
        <p:nvPicPr>
          <p:cNvPr id="5" name="Рисунок 4"/>
          <p:cNvPicPr>
            <a:picLocks noChangeAspect="1"/>
          </p:cNvPicPr>
          <p:nvPr/>
        </p:nvPicPr>
        <p:blipFill>
          <a:blip r:embed="rId2"/>
          <a:stretch>
            <a:fillRect/>
          </a:stretch>
        </p:blipFill>
        <p:spPr>
          <a:xfrm>
            <a:off x="3041405" y="3113576"/>
            <a:ext cx="2152650" cy="2143125"/>
          </a:xfrm>
          <a:prstGeom prst="rect">
            <a:avLst/>
          </a:prstGeom>
        </p:spPr>
      </p:pic>
      <p:sp>
        <p:nvSpPr>
          <p:cNvPr id="6" name="TextBox 5"/>
          <p:cNvSpPr txBox="1"/>
          <p:nvPr/>
        </p:nvSpPr>
        <p:spPr>
          <a:xfrm>
            <a:off x="5194055" y="3640016"/>
            <a:ext cx="3279531" cy="369332"/>
          </a:xfrm>
          <a:prstGeom prst="rect">
            <a:avLst/>
          </a:prstGeom>
          <a:noFill/>
        </p:spPr>
        <p:txBody>
          <a:bodyPr wrap="square" rtlCol="0">
            <a:spAutoFit/>
          </a:bodyPr>
          <a:lstStyle/>
          <a:p>
            <a:r>
              <a:rPr lang="ru-RU" dirty="0" smtClean="0"/>
              <a:t>« Я тут </a:t>
            </a:r>
            <a:r>
              <a:rPr lang="ru-RU" dirty="0" smtClean="0">
                <a:sym typeface="Wingdings" panose="05000000000000000000" pitchFamily="2" charset="2"/>
              </a:rPr>
              <a:t></a:t>
            </a:r>
            <a:endParaRPr lang="ru-RU" dirty="0"/>
          </a:p>
        </p:txBody>
      </p:sp>
    </p:spTree>
    <p:extLst>
      <p:ext uri="{BB962C8B-B14F-4D97-AF65-F5344CB8AC3E}">
        <p14:creationId xmlns:p14="http://schemas.microsoft.com/office/powerpoint/2010/main" val="2497946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Спасибо за внимание!</a:t>
            </a:r>
            <a:endParaRPr lang="ru-RU" dirty="0"/>
          </a:p>
        </p:txBody>
      </p:sp>
      <p:pic>
        <p:nvPicPr>
          <p:cNvPr id="4" name="Объект 3"/>
          <p:cNvPicPr>
            <a:picLocks noGrp="1" noChangeAspect="1"/>
          </p:cNvPicPr>
          <p:nvPr>
            <p:ph idx="1"/>
          </p:nvPr>
        </p:nvPicPr>
        <p:blipFill>
          <a:blip r:embed="rId2"/>
          <a:stretch>
            <a:fillRect/>
          </a:stretch>
        </p:blipFill>
        <p:spPr>
          <a:xfrm>
            <a:off x="3524127" y="2325627"/>
            <a:ext cx="5720325" cy="3406958"/>
          </a:xfrm>
          <a:prstGeom prst="rect">
            <a:avLst/>
          </a:prstGeom>
        </p:spPr>
      </p:pic>
    </p:spTree>
    <p:extLst>
      <p:ext uri="{BB962C8B-B14F-4D97-AF65-F5344CB8AC3E}">
        <p14:creationId xmlns:p14="http://schemas.microsoft.com/office/powerpoint/2010/main" val="1186453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Арктика</a:t>
            </a:r>
            <a:endParaRPr lang="ru-RU" dirty="0"/>
          </a:p>
        </p:txBody>
      </p:sp>
      <p:sp>
        <p:nvSpPr>
          <p:cNvPr id="3" name="Объект 2"/>
          <p:cNvSpPr>
            <a:spLocks noGrp="1"/>
          </p:cNvSpPr>
          <p:nvPr>
            <p:ph idx="1"/>
          </p:nvPr>
        </p:nvSpPr>
        <p:spPr/>
        <p:txBody>
          <a:bodyPr>
            <a:normAutofit fontScale="92500" lnSpcReduction="20000"/>
          </a:bodyPr>
          <a:lstStyle/>
          <a:p>
            <a:pPr marL="0" indent="0">
              <a:buNone/>
            </a:pPr>
            <a:r>
              <a:rPr lang="ru-RU" b="1" dirty="0" err="1"/>
              <a:t>А́рктика</a:t>
            </a:r>
            <a:r>
              <a:rPr lang="ru-RU" dirty="0"/>
              <a:t> (от греч. </a:t>
            </a:r>
            <a:r>
              <a:rPr lang="ru-RU" dirty="0" err="1"/>
              <a:t>ἄρκτος</a:t>
            </a:r>
            <a:r>
              <a:rPr lang="ru-RU" dirty="0"/>
              <a:t> — «медведица», </a:t>
            </a:r>
            <a:r>
              <a:rPr lang="ru-RU" dirty="0" err="1"/>
              <a:t>ἀρκτικός</a:t>
            </a:r>
            <a:r>
              <a:rPr lang="ru-RU" dirty="0"/>
              <a:t> — «находящийся под созвездием Большой Медведицы», «северный») — единый физико-географический район Земли, примыкающий к Северному полюсу и включающий окраины материков Евразии и Северной Америки, почти весь Северный Ледовитый океан с островами (кроме прибрежных островов Норвегии), а также прилегающие части Атлантического и Тихого океанов. Южная граница Арктики совпадает с южной границей зоны </a:t>
            </a:r>
            <a:r>
              <a:rPr lang="ru-RU" dirty="0" smtClean="0"/>
              <a:t>тундры. </a:t>
            </a:r>
            <a:r>
              <a:rPr lang="ru-RU" dirty="0"/>
              <a:t>Площадь — около 27 млн км²; иногда Арктику ограничивают с юга Северным полярным кругом (66° 33′ с. ш.), в этом случае её площадь составляет 21 млн </a:t>
            </a:r>
            <a:r>
              <a:rPr lang="ru-RU" dirty="0" smtClean="0"/>
              <a:t>км².</a:t>
            </a:r>
            <a:endParaRPr lang="ru-RU" dirty="0"/>
          </a:p>
        </p:txBody>
      </p:sp>
    </p:spTree>
    <p:extLst>
      <p:ext uri="{BB962C8B-B14F-4D97-AF65-F5344CB8AC3E}">
        <p14:creationId xmlns:p14="http://schemas.microsoft.com/office/powerpoint/2010/main" val="13515327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Флора и фауна</a:t>
            </a:r>
            <a:endParaRPr lang="ru-RU" dirty="0"/>
          </a:p>
        </p:txBody>
      </p:sp>
      <p:sp>
        <p:nvSpPr>
          <p:cNvPr id="3" name="Объект 2"/>
          <p:cNvSpPr>
            <a:spLocks noGrp="1"/>
          </p:cNvSpPr>
          <p:nvPr>
            <p:ph idx="1"/>
          </p:nvPr>
        </p:nvSpPr>
        <p:spPr/>
        <p:txBody>
          <a:bodyPr>
            <a:normAutofit fontScale="55000" lnSpcReduction="20000"/>
          </a:bodyPr>
          <a:lstStyle/>
          <a:p>
            <a:r>
              <a:rPr lang="ru-RU" dirty="0"/>
              <a:t>В Арктике произрастают карликовые кустарники, злаки, травы, лишайники и мхи. Низкие летние температуры обусловливают малое разнообразие видов и небольшие размеры растений. В Арктике нет деревьев, однако в тёплой её части нередко встречаются кустарники, достигающие двух метров в высоту, а осока, мхи и лишайники образуют толстую подстилку. Арктическая пустыня — самая северная из природных зон — практически лишена растительности; преобладают клеточные растения — мхи и лишайники, изредка встречаются такие травянистые растения, как полярный мак.</a:t>
            </a:r>
          </a:p>
          <a:p>
            <a:r>
              <a:rPr lang="ru-RU" dirty="0"/>
              <a:t>Арктика — место обитания целого ряда уникальных животных: овцебык, дикий северный олень, снежный баран, белый медведь. К травоядным обитателям тундры относятся: заяц — арктический беляк, лемминг, овцебык и дикий северный олень. Они являются пищей для песца и волка. Полярный медведь также является хищником, он предпочитает охотиться на морских животных со льда. Для холодных регионов эндемичны многие виды птиц и морских обитателей. Кроме того, в Арктике обитают росомахи, горностаи и длиннохвостые суслики.</a:t>
            </a:r>
          </a:p>
          <a:p>
            <a:r>
              <a:rPr lang="ru-RU" dirty="0"/>
              <a:t>Полярным летом в тундре гнездятся миллионы перелётных птиц. В морях Арктики обитают тюлени, моржи, а также несколько видов китообразных: усатые киты, нарвалы, </a:t>
            </a:r>
            <a:r>
              <a:rPr lang="ru-RU" dirty="0" err="1"/>
              <a:t>косатки</a:t>
            </a:r>
            <a:r>
              <a:rPr lang="ru-RU" dirty="0"/>
              <a:t> и белухи.</a:t>
            </a:r>
          </a:p>
          <a:p>
            <a:endParaRPr lang="ru-RU" dirty="0"/>
          </a:p>
        </p:txBody>
      </p:sp>
      <p:sp>
        <p:nvSpPr>
          <p:cNvPr id="4" name="Объект 2"/>
          <p:cNvSpPr txBox="1">
            <a:spLocks/>
          </p:cNvSpPr>
          <p:nvPr/>
        </p:nvSpPr>
        <p:spPr>
          <a:xfrm>
            <a:off x="1141412" y="2293449"/>
            <a:ext cx="9905999" cy="3541714"/>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endParaRPr lang="ru-RU"/>
          </a:p>
        </p:txBody>
      </p:sp>
    </p:spTree>
    <p:extLst>
      <p:ext uri="{BB962C8B-B14F-4D97-AF65-F5344CB8AC3E}">
        <p14:creationId xmlns:p14="http://schemas.microsoft.com/office/powerpoint/2010/main" val="2029616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Флора и фауна</a:t>
            </a:r>
            <a:endParaRPr lang="ru-RU" dirty="0"/>
          </a:p>
        </p:txBody>
      </p:sp>
      <p:sp>
        <p:nvSpPr>
          <p:cNvPr id="3" name="Объект 2"/>
          <p:cNvSpPr>
            <a:spLocks noGrp="1"/>
          </p:cNvSpPr>
          <p:nvPr>
            <p:ph idx="1"/>
          </p:nvPr>
        </p:nvSpPr>
        <p:spPr/>
        <p:txBody>
          <a:bodyPr>
            <a:normAutofit fontScale="85000" lnSpcReduction="10000"/>
          </a:bodyPr>
          <a:lstStyle/>
          <a:p>
            <a:r>
              <a:rPr lang="ru-RU" dirty="0"/>
              <a:t>Изменение климата грозит многим животным Арктики полным исчезновением. В наибольшей опасности находятся белые медведи, так как при сокращении площади морского льда животные вынуждены переходить на побережье, где их кормовая база меньше. Для популяции взрослых самцов смертность от голода может вырасти с 3—6 % до 28—48 %, если продолжительность летнего сезона вырастет со 120 до 180 дней. Кроме того, шансы самки встретить партнёра в период размножения также зависят от площади морского льда и его фрагментации. Самцы ищут самок по их следам, и, по оценкам учёных, если эффективность поисков из-за рассеяния популяции по льду будет снижаться в четыре раза быстрее его площади, успешность спаривания снизится с 99 % до 72 </a:t>
            </a:r>
            <a:r>
              <a:rPr lang="ru-RU" dirty="0" smtClean="0"/>
              <a:t>.</a:t>
            </a:r>
            <a:endParaRPr lang="ru-RU" dirty="0"/>
          </a:p>
          <a:p>
            <a:endParaRPr lang="ru-RU" dirty="0"/>
          </a:p>
        </p:txBody>
      </p:sp>
    </p:spTree>
    <p:extLst>
      <p:ext uri="{BB962C8B-B14F-4D97-AF65-F5344CB8AC3E}">
        <p14:creationId xmlns:p14="http://schemas.microsoft.com/office/powerpoint/2010/main" val="183467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Особенности</a:t>
            </a:r>
            <a:endParaRPr lang="ru-RU" dirty="0"/>
          </a:p>
        </p:txBody>
      </p:sp>
      <p:sp>
        <p:nvSpPr>
          <p:cNvPr id="3" name="Объект 2"/>
          <p:cNvSpPr>
            <a:spLocks noGrp="1"/>
          </p:cNvSpPr>
          <p:nvPr>
            <p:ph idx="1"/>
          </p:nvPr>
        </p:nvSpPr>
        <p:spPr/>
        <p:txBody>
          <a:bodyPr>
            <a:normAutofit fontScale="62500" lnSpcReduction="20000"/>
          </a:bodyPr>
          <a:lstStyle/>
          <a:p>
            <a:r>
              <a:rPr lang="ru-RU" dirty="0"/>
              <a:t>Особенности природы: низкий радиационный баланс, близкие к 0 °C средние температуры воздуха летних месяцев при отрицательной среднегодовой температуре, существование ледников и </a:t>
            </a:r>
            <a:r>
              <a:rPr lang="ru-RU" dirty="0" err="1"/>
              <a:t>многолетнемёрзлых</a:t>
            </a:r>
            <a:r>
              <a:rPr lang="ru-RU" dirty="0"/>
              <a:t> пород, преобладание тундровой растительности и арктических пустынь.</a:t>
            </a:r>
          </a:p>
          <a:p>
            <a:r>
              <a:rPr lang="ru-RU" dirty="0"/>
              <a:t>Средние температуры самого холодного зимнего месяца — января — колеблются от −2…−4 °C в южной части Арктического района до −25 °C на севере Баренцева </a:t>
            </a:r>
            <a:r>
              <a:rPr lang="ru-RU" dirty="0" smtClean="0"/>
              <a:t>моря, </a:t>
            </a:r>
            <a:r>
              <a:rPr lang="ru-RU" dirty="0"/>
              <a:t>западе Гренландского моря, в морях Баффина и Чукотском и от −32…−36 °C; в Сибирском районе, на севере Канадского и в прилегающей к нему части Арктического бассейна до −45…−50 °C в центральной части Гренландии. Минимальные температуры в этих районах иногда снижаются до −55…−60 °C, только в Арктическом бассейне они не опускаются ниже −45…−50 °C. При прорывах глубоких циклонов температура иногда повышается до −2…−10 °C. Средние температуры июля в Арктическом бассейне — 0…−1 °</a:t>
            </a:r>
            <a:r>
              <a:rPr lang="ru-RU" dirty="0" smtClean="0"/>
              <a:t>C.</a:t>
            </a:r>
            <a:endParaRPr lang="ru-RU" dirty="0"/>
          </a:p>
          <a:p>
            <a:r>
              <a:rPr lang="ru-RU" dirty="0" err="1"/>
              <a:t>Ледовитость</a:t>
            </a:r>
            <a:r>
              <a:rPr lang="ru-RU" dirty="0"/>
              <a:t> морских акваторий — около 11 млн км² зимой и около 8 млн км² летом.</a:t>
            </a:r>
          </a:p>
          <a:p>
            <a:endParaRPr lang="ru-RU" dirty="0"/>
          </a:p>
        </p:txBody>
      </p:sp>
    </p:spTree>
    <p:extLst>
      <p:ext uri="{BB962C8B-B14F-4D97-AF65-F5344CB8AC3E}">
        <p14:creationId xmlns:p14="http://schemas.microsoft.com/office/powerpoint/2010/main" val="937235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4845" y="0"/>
            <a:ext cx="9905998" cy="1478570"/>
          </a:xfrm>
        </p:spPr>
        <p:txBody>
          <a:bodyPr/>
          <a:lstStyle/>
          <a:p>
            <a:r>
              <a:rPr lang="ru-RU" dirty="0" smtClean="0"/>
              <a:t>Природные ресурсы</a:t>
            </a:r>
            <a:endParaRPr lang="ru-RU" dirty="0"/>
          </a:p>
        </p:txBody>
      </p:sp>
      <p:sp>
        <p:nvSpPr>
          <p:cNvPr id="3" name="Объект 2"/>
          <p:cNvSpPr>
            <a:spLocks noGrp="1"/>
          </p:cNvSpPr>
          <p:nvPr>
            <p:ph idx="1"/>
          </p:nvPr>
        </p:nvSpPr>
        <p:spPr>
          <a:xfrm>
            <a:off x="1158997" y="1203202"/>
            <a:ext cx="9905999" cy="3541714"/>
          </a:xfrm>
        </p:spPr>
        <p:txBody>
          <a:bodyPr>
            <a:noAutofit/>
          </a:bodyPr>
          <a:lstStyle/>
          <a:p>
            <a:r>
              <a:rPr lang="ru-RU" sz="1400" dirty="0"/>
              <a:t>В Арктике содержится очень большое количество неразработанных энергоресурсов — </a:t>
            </a:r>
            <a:r>
              <a:rPr lang="ru-RU" sz="1400" dirty="0" smtClean="0"/>
              <a:t>нефти,</a:t>
            </a:r>
            <a:r>
              <a:rPr lang="ru-RU" sz="1400" dirty="0"/>
              <a:t> урана, газа. Запасы нефти в Арктике (как на шельфе, так и на суше) оценивались в 2008 году Геологической службой США в 90 млрд </a:t>
            </a:r>
            <a:r>
              <a:rPr lang="ru-RU" sz="1400" dirty="0" smtClean="0"/>
              <a:t>баррелей. </a:t>
            </a:r>
            <a:r>
              <a:rPr lang="ru-RU" sz="1400" dirty="0"/>
              <a:t>В соответствии с данными «Бритиш </a:t>
            </a:r>
            <a:r>
              <a:rPr lang="ru-RU" sz="1400" dirty="0" smtClean="0"/>
              <a:t>Петролеум</a:t>
            </a:r>
          </a:p>
          <a:p>
            <a:r>
              <a:rPr lang="ru-RU" sz="1400" dirty="0" smtClean="0"/>
              <a:t>», </a:t>
            </a:r>
            <a:r>
              <a:rPr lang="ru-RU" sz="1400" dirty="0"/>
              <a:t>в 2017 году в мире ежегодно потреблялось около 620 млн баррелей нефти (исходя из усреднённого показателя 1,7 млн баррелей в день</a:t>
            </a:r>
            <a:r>
              <a:rPr lang="ru-RU" sz="1400" dirty="0" smtClean="0"/>
              <a:t>). Таким образом</a:t>
            </a:r>
            <a:r>
              <a:rPr lang="ru-RU" sz="1400" dirty="0"/>
              <a:t>, при существовавшем в 2017 году спросе на нефть, запасов Арктики хватило бы ещё на 145 лет.</a:t>
            </a:r>
          </a:p>
          <a:p>
            <a:r>
              <a:rPr lang="ru-RU" sz="1400" dirty="0"/>
              <a:t>Для России арктический шельф — одно из наиболее перспективных направлений для восполнения запасов углеводородного сырья. «Арктический шельф — крупный и до настоящего времени практически не использованный резерв нефтегазовой промышленности России, но без его освоения невозможно решить задачи Энергетической стратегии России до 2020 года</a:t>
            </a:r>
            <a:r>
              <a:rPr lang="ru-RU" sz="1400" dirty="0" smtClean="0"/>
              <a:t>». </a:t>
            </a:r>
            <a:r>
              <a:rPr lang="ru-RU" sz="1400" dirty="0"/>
              <a:t>Среди крупнейших газовых российских месторождений — </a:t>
            </a:r>
            <a:r>
              <a:rPr lang="ru-RU" sz="1400" dirty="0" err="1"/>
              <a:t>Штокмановское</a:t>
            </a:r>
            <a:r>
              <a:rPr lang="ru-RU" sz="1400" dirty="0"/>
              <a:t>, </a:t>
            </a:r>
            <a:r>
              <a:rPr lang="ru-RU" sz="1400" dirty="0" err="1"/>
              <a:t>Русановское</a:t>
            </a:r>
            <a:r>
              <a:rPr lang="ru-RU" sz="1400" dirty="0"/>
              <a:t> и Ленинградское, расположенные в западной Арктике.</a:t>
            </a:r>
          </a:p>
          <a:p>
            <a:r>
              <a:rPr lang="ru-RU" sz="1400" dirty="0"/>
              <a:t>Бывший глава компании ООО «Газпром нефть шельф» Александр </a:t>
            </a:r>
            <a:r>
              <a:rPr lang="ru-RU" sz="1400" dirty="0" err="1"/>
              <a:t>Мандель</a:t>
            </a:r>
            <a:r>
              <a:rPr lang="ru-RU" sz="1400" dirty="0"/>
              <a:t> </a:t>
            </a:r>
            <a:r>
              <a:rPr lang="ru-RU" sz="1400" dirty="0" smtClean="0"/>
              <a:t>заявил</a:t>
            </a:r>
            <a:r>
              <a:rPr lang="ru-RU" sz="1400" dirty="0"/>
              <a:t> журналистам, что работы по добыче нефти начнутся в середине июля 2012 года. Первой на шельфе Арктики начала добычу «Газпром нефть»: нефть была получена в декабре 2013 года на </a:t>
            </a:r>
            <a:r>
              <a:rPr lang="ru-RU" sz="1400" dirty="0" err="1"/>
              <a:t>Приразломном</a:t>
            </a:r>
            <a:r>
              <a:rPr lang="ru-RU" sz="1400" dirty="0"/>
              <a:t> месторождении в Печорском море. Добыча ведётся с платформы «</a:t>
            </a:r>
            <a:r>
              <a:rPr lang="ru-RU" sz="1400" dirty="0" err="1"/>
              <a:t>Приразломная</a:t>
            </a:r>
            <a:r>
              <a:rPr lang="ru-RU" sz="1400" dirty="0"/>
              <a:t>» — она специально спроектирована для работы в Арктике. Платформа оснащена системой «нулевого сброса» — все отходы, в том числе буровые, вывозятся на берег или закачиваются в специальную поглощающую скважину. Платформа стоит на дне моря (глубина в районе месторождения — всего 20 метров), скважины находятся внутри основания платформы и надёжно изолированы от окружающей среды 3-метровыми бетонными стенами, которые покрыты сверхпрочной плакированной сталью. Первая арктическая нефть получила название </a:t>
            </a:r>
            <a:r>
              <a:rPr lang="ru-RU" sz="1400" dirty="0" err="1"/>
              <a:t>Arctic</a:t>
            </a:r>
            <a:r>
              <a:rPr lang="ru-RU" sz="1400" dirty="0"/>
              <a:t> </a:t>
            </a:r>
            <a:r>
              <a:rPr lang="ru-RU" sz="1400" dirty="0" err="1"/>
              <a:t>oil</a:t>
            </a:r>
            <a:r>
              <a:rPr lang="ru-RU" sz="1400" dirty="0"/>
              <a:t> (ARCO) и впервые была отгружена с </a:t>
            </a:r>
            <a:r>
              <a:rPr lang="ru-RU" sz="1400" dirty="0" err="1"/>
              <a:t>Приразломного</a:t>
            </a:r>
            <a:r>
              <a:rPr lang="ru-RU" sz="1400" dirty="0"/>
              <a:t> в апреле 2014 </a:t>
            </a:r>
            <a:r>
              <a:rPr lang="ru-RU" sz="1400" dirty="0" smtClean="0"/>
              <a:t>года</a:t>
            </a:r>
            <a:endParaRPr lang="ru-RU" sz="1400" dirty="0"/>
          </a:p>
        </p:txBody>
      </p:sp>
    </p:spTree>
    <p:extLst>
      <p:ext uri="{BB962C8B-B14F-4D97-AF65-F5344CB8AC3E}">
        <p14:creationId xmlns:p14="http://schemas.microsoft.com/office/powerpoint/2010/main" val="38619020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Природные ресурсы</a:t>
            </a:r>
            <a:endParaRPr lang="ru-RU" dirty="0"/>
          </a:p>
        </p:txBody>
      </p:sp>
      <p:sp>
        <p:nvSpPr>
          <p:cNvPr id="3" name="Объект 2"/>
          <p:cNvSpPr>
            <a:spLocks noGrp="1"/>
          </p:cNvSpPr>
          <p:nvPr>
            <p:ph idx="1"/>
          </p:nvPr>
        </p:nvSpPr>
        <p:spPr>
          <a:xfrm>
            <a:off x="1027114" y="1730741"/>
            <a:ext cx="9905999" cy="3541714"/>
          </a:xfrm>
        </p:spPr>
        <p:txBody>
          <a:bodyPr>
            <a:noAutofit/>
          </a:bodyPr>
          <a:lstStyle/>
          <a:p>
            <a:r>
              <a:rPr lang="ru-RU" sz="1400" dirty="0"/>
              <a:t>Кроме компании «Газпром», лицензии на разработку нефтяных месторождений получила ОАО «Роснефть».</a:t>
            </a:r>
          </a:p>
          <a:p>
            <a:r>
              <a:rPr lang="ru-RU" sz="1400" dirty="0"/>
              <a:t>На нефтегазовые ресурсы Арктики также претендуют нефтяные компании </a:t>
            </a:r>
            <a:r>
              <a:rPr lang="ru-RU" sz="1400" dirty="0" err="1"/>
              <a:t>Shell</a:t>
            </a:r>
            <a:r>
              <a:rPr lang="ru-RU" sz="1400" dirty="0"/>
              <a:t>, BP, </a:t>
            </a:r>
            <a:r>
              <a:rPr lang="ru-RU" sz="1400" dirty="0" smtClean="0"/>
              <a:t>EXXON.</a:t>
            </a:r>
            <a:endParaRPr lang="ru-RU" sz="1400" dirty="0"/>
          </a:p>
          <a:p>
            <a:r>
              <a:rPr lang="ru-RU" sz="1400" dirty="0"/>
              <a:t>Добыча природных ресурсов в Арктике крайне сложна и опасна с точки зрения экологии. В условиях сурового климата Арктики вероятность аварийных ситуаций возрастает во много раз. Возможность ликвидации последствий разлива нефти, а также её эффективность осложняются многочисленными штормами с высокими волнами, густым туманом и многометровым льдом. Если авария произойдёт во время полярной ночи, которая длится здесь несколько месяцев, то работы по устранению последствий придётся проводить при пониженной освещённости. Ещё одна опасность — айсберги, столкновение с которыми может стать роковым для нефтедобывающей платформы. Для снижения риска такого столкновения выполняют буксировки айсбергов специальными </a:t>
            </a:r>
            <a:r>
              <a:rPr lang="ru-RU" sz="1400" dirty="0" smtClean="0"/>
              <a:t>судами.</a:t>
            </a:r>
            <a:endParaRPr lang="ru-RU" sz="1400" dirty="0"/>
          </a:p>
          <a:p>
            <a:r>
              <a:rPr lang="ru-RU" sz="1400" dirty="0"/>
              <a:t>Эксперты убеждены, что последствия крупного нефтяного разлива можно устранить лишь частично. Так, отставной адмирал службы береговой охраны Роджер </a:t>
            </a:r>
            <a:r>
              <a:rPr lang="ru-RU" sz="1400" dirty="0" err="1"/>
              <a:t>Руф</a:t>
            </a:r>
            <a:r>
              <a:rPr lang="ru-RU" sz="1400" dirty="0"/>
              <a:t> заявил следующее: «</a:t>
            </a:r>
            <a:r>
              <a:rPr lang="ru-RU" sz="1400" dirty="0" err="1"/>
              <a:t>Разлившаяся</a:t>
            </a:r>
            <a:r>
              <a:rPr lang="ru-RU" sz="1400" dirty="0"/>
              <a:t> нефть бесповоротно загрязняет воду. Нигде в мире не удаётся очистить поражённую воду более, чем на 3, 5 или 10 процентов, а тем более во льдах</a:t>
            </a:r>
            <a:r>
              <a:rPr lang="ru-RU" sz="1400" dirty="0" smtClean="0"/>
              <a:t>.»</a:t>
            </a:r>
            <a:endParaRPr lang="ru-RU" sz="1400" dirty="0"/>
          </a:p>
          <a:p>
            <a:r>
              <a:rPr lang="ru-RU" sz="1400" dirty="0"/>
              <a:t>Экологические организации, такие как «Гринпис» и Всемирный фонд дикой природы, протестуют против разработки нефтяных месторождений в Арктике. В 2012 году началась международная кампания «Защитим Арктику», которая призывает людей по всему миру подписать требование о моратории на добычу нефти в Арктике.</a:t>
            </a:r>
          </a:p>
          <a:p>
            <a:endParaRPr lang="ru-RU" sz="1400" dirty="0"/>
          </a:p>
        </p:txBody>
      </p:sp>
    </p:spTree>
    <p:extLst>
      <p:ext uri="{BB962C8B-B14F-4D97-AF65-F5344CB8AC3E}">
        <p14:creationId xmlns:p14="http://schemas.microsoft.com/office/powerpoint/2010/main" val="3045032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Арктические льды</a:t>
            </a:r>
            <a:endParaRPr lang="ru-RU" dirty="0"/>
          </a:p>
        </p:txBody>
      </p:sp>
      <p:sp>
        <p:nvSpPr>
          <p:cNvPr id="3" name="Объект 2"/>
          <p:cNvSpPr>
            <a:spLocks noGrp="1"/>
          </p:cNvSpPr>
          <p:nvPr>
            <p:ph idx="1"/>
          </p:nvPr>
        </p:nvSpPr>
        <p:spPr/>
        <p:txBody>
          <a:bodyPr>
            <a:normAutofit fontScale="70000" lnSpcReduction="20000"/>
          </a:bodyPr>
          <a:lstStyle/>
          <a:p>
            <a:r>
              <a:rPr lang="ru-RU" dirty="0"/>
              <a:t>Льды Арктики имеют огромное значение для климатической системы Земли. </a:t>
            </a:r>
            <a:r>
              <a:rPr lang="ru-RU" dirty="0" smtClean="0"/>
              <a:t>Ледяная шапка</a:t>
            </a:r>
            <a:r>
              <a:rPr lang="ru-RU" dirty="0"/>
              <a:t> отражает солнечные лучи и таким образом не даёт планете перегреться. Кроме того, арктические льды играют большую роль в системах циркуляции воды в океанах.</a:t>
            </a:r>
          </a:p>
          <a:p>
            <a:r>
              <a:rPr lang="ru-RU" dirty="0"/>
              <a:t>Общая масса арктического льда, по сравнению с уровнем 1980-х годов, уменьшилась на 70 </a:t>
            </a:r>
            <a:r>
              <a:rPr lang="ru-RU" dirty="0" smtClean="0"/>
              <a:t>%. </a:t>
            </a:r>
            <a:r>
              <a:rPr lang="ru-RU" dirty="0"/>
              <a:t>В сентябре 2012 года, по данным Гидрометцентра, площадь ледяной шапки достигла своего минимума за всё время наблюдения, составив 3346,2 тыс. км². Наиболее низких показателей достигли море Лаптевых, Восточно-Сибирское, Чукотское моря — 65 % от нормы. Также понизилась плотность </a:t>
            </a:r>
            <a:r>
              <a:rPr lang="ru-RU" dirty="0" smtClean="0"/>
              <a:t>льда. </a:t>
            </a:r>
            <a:r>
              <a:rPr lang="ru-RU" dirty="0"/>
              <a:t>В 2013—2014 годах таяние льда происходило гораздо медленнее, был достигнут лишь минимум на уровне 5000-5100 тыс. км² (против 3346,2 в 2012</a:t>
            </a:r>
            <a:r>
              <a:rPr lang="ru-RU" dirty="0" smtClean="0"/>
              <a:t>). </a:t>
            </a:r>
            <a:r>
              <a:rPr lang="ru-RU" dirty="0"/>
              <a:t>Небольшое увеличение массы и площади льда в 2013—2014 годах не стоит считать изменением тенденции исчезновения ледовой шапки, однако скорость в этой тенденции оказалась гораздо медленнее </a:t>
            </a:r>
            <a:r>
              <a:rPr lang="ru-RU" dirty="0" smtClean="0"/>
              <a:t>прогнозов. </a:t>
            </a:r>
            <a:r>
              <a:rPr lang="ru-RU" dirty="0"/>
              <a:t>Общие потери льда за 2003—2013 годы составили 4,9 </a:t>
            </a:r>
            <a:r>
              <a:rPr lang="ru-RU" dirty="0" smtClean="0"/>
              <a:t>%.</a:t>
            </a:r>
            <a:endParaRPr lang="ru-RU" dirty="0"/>
          </a:p>
        </p:txBody>
      </p:sp>
    </p:spTree>
    <p:extLst>
      <p:ext uri="{BB962C8B-B14F-4D97-AF65-F5344CB8AC3E}">
        <p14:creationId xmlns:p14="http://schemas.microsoft.com/office/powerpoint/2010/main" val="3291334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Арктические льды</a:t>
            </a:r>
            <a:endParaRPr lang="ru-RU" dirty="0"/>
          </a:p>
        </p:txBody>
      </p:sp>
      <p:sp>
        <p:nvSpPr>
          <p:cNvPr id="3" name="Объект 2"/>
          <p:cNvSpPr>
            <a:spLocks noGrp="1"/>
          </p:cNvSpPr>
          <p:nvPr>
            <p:ph idx="1"/>
          </p:nvPr>
        </p:nvSpPr>
        <p:spPr/>
        <p:txBody>
          <a:bodyPr>
            <a:normAutofit fontScale="77500" lnSpcReduction="20000"/>
          </a:bodyPr>
          <a:lstStyle/>
          <a:p>
            <a:r>
              <a:rPr lang="ru-RU" dirty="0"/>
              <a:t>Необходимо учитывать, что и до начала спутниковых наблюдений (1979) также наблюдались очень малоледовитые </a:t>
            </a:r>
            <a:r>
              <a:rPr lang="ru-RU" dirty="0" smtClean="0"/>
              <a:t>периоды, </a:t>
            </a:r>
            <a:r>
              <a:rPr lang="ru-RU" dirty="0"/>
              <a:t>один из которых в 1920—1940 годы также вызвал дискуссии о потеплении </a:t>
            </a:r>
            <a:r>
              <a:rPr lang="ru-RU" dirty="0" smtClean="0"/>
              <a:t>Арктики.</a:t>
            </a:r>
            <a:endParaRPr lang="ru-RU" dirty="0"/>
          </a:p>
          <a:p>
            <a:r>
              <a:rPr lang="ru-RU" dirty="0"/>
              <a:t>По данным американских ученых, исследовавших изменения климата во всех районах Арктики, в последние годы площадь ледяного покрова стремительно убывает. Согласно состоянию на 25 февраля 2015 года этот показатель составил 14,54 млн км². А за период 1981—2010 годов площадь льдов в Арктике в среднем была равна 15,64 </a:t>
            </a:r>
            <a:r>
              <a:rPr lang="ru-RU"/>
              <a:t>млн </a:t>
            </a:r>
            <a:r>
              <a:rPr lang="ru-RU" smtClean="0"/>
              <a:t>км².</a:t>
            </a:r>
            <a:endParaRPr lang="ru-RU" dirty="0"/>
          </a:p>
          <a:p>
            <a:r>
              <a:rPr lang="ru-RU" dirty="0"/>
              <a:t>Многие специалисты предполагают, что в XXI веке летом </a:t>
            </a:r>
            <a:r>
              <a:rPr lang="ru-RU" dirty="0" err="1"/>
              <a:t>бо́льшая</a:t>
            </a:r>
            <a:r>
              <a:rPr lang="ru-RU" dirty="0"/>
              <a:t> часть водного пространства Арктики будет полностью свободна ото льда, а это откроет новые перспективы для морской перевозки грузов.</a:t>
            </a:r>
          </a:p>
          <a:p>
            <a:endParaRPr lang="ru-RU" dirty="0"/>
          </a:p>
          <a:p>
            <a:endParaRPr lang="ru-RU" dirty="0"/>
          </a:p>
        </p:txBody>
      </p:sp>
    </p:spTree>
    <p:extLst>
      <p:ext uri="{BB962C8B-B14F-4D97-AF65-F5344CB8AC3E}">
        <p14:creationId xmlns:p14="http://schemas.microsoft.com/office/powerpoint/2010/main" val="5827451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Контур">
  <a:themeElements>
    <a:clrScheme name="Контур">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Контур">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онтур">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Контур</Template>
  <TotalTime>39</TotalTime>
  <Words>217</Words>
  <Application>Microsoft Office PowerPoint</Application>
  <PresentationFormat>Широкоэкранный</PresentationFormat>
  <Paragraphs>34</Paragraphs>
  <Slides>10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Trebuchet MS</vt:lpstr>
      <vt:lpstr>Tw Cen MT</vt:lpstr>
      <vt:lpstr>Wingdings</vt:lpstr>
      <vt:lpstr>Контур</vt:lpstr>
      <vt:lpstr>Тема презентации: Арктика</vt:lpstr>
      <vt:lpstr>Арктика</vt:lpstr>
      <vt:lpstr>Флора и фауна</vt:lpstr>
      <vt:lpstr>Флора и фауна</vt:lpstr>
      <vt:lpstr>Особенности</vt:lpstr>
      <vt:lpstr>Природные ресурсы</vt:lpstr>
      <vt:lpstr>Природные ресурсы</vt:lpstr>
      <vt:lpstr>Арктические льды</vt:lpstr>
      <vt:lpstr>Арктические льды</vt:lpstr>
      <vt:lpstr>Спасибо за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Арктика</dc:title>
  <dc:creator>ЮЗЕР</dc:creator>
  <cp:lastModifiedBy>Пользователь</cp:lastModifiedBy>
  <cp:revision>6</cp:revision>
  <dcterms:created xsi:type="dcterms:W3CDTF">2023-01-17T05:50:28Z</dcterms:created>
  <dcterms:modified xsi:type="dcterms:W3CDTF">2023-02-19T07:32:17Z</dcterms:modified>
</cp:coreProperties>
</file>