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6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8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59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7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5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5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6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0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2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2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6A1E5E-5961-4885-AC8B-F161E0C883D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18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1%D0%BE%D0%BA%D0%B0" TargetMode="External"/><Relationship Id="rId13" Type="http://schemas.openxmlformats.org/officeDocument/2006/relationships/hyperlink" Target="https://ru.wikipedia.org/wiki/%D0%A1%D0%B5%D0%B2%D0%B5%D1%80%D0%BD%D1%8B%D0%B9_%D0%BE%D0%BB%D0%B5%D0%BD%D1%8C" TargetMode="External"/><Relationship Id="rId18" Type="http://schemas.openxmlformats.org/officeDocument/2006/relationships/hyperlink" Target="https://ru.wikipedia.org/wiki/%D0%9F%D0%B5%D1%81%D0%B5%D1%86" TargetMode="External"/><Relationship Id="rId26" Type="http://schemas.openxmlformats.org/officeDocument/2006/relationships/hyperlink" Target="https://ru.wikipedia.org/wiki/%D0%9D%D0%B0%D1%80%D0%B2%D0%B0%D0%BB" TargetMode="External"/><Relationship Id="rId3" Type="http://schemas.openxmlformats.org/officeDocument/2006/relationships/hyperlink" Target="https://ru.wikipedia.org/wiki/%D0%97%D0%BB%D0%B0%D0%BA%D0%B8" TargetMode="External"/><Relationship Id="rId21" Type="http://schemas.openxmlformats.org/officeDocument/2006/relationships/hyperlink" Target="https://ru.wikipedia.org/wiki/%D0%93%D0%BE%D1%80%D0%BD%D0%BE%D1%81%D1%82%D0%B0%D0%B9" TargetMode="External"/><Relationship Id="rId7" Type="http://schemas.openxmlformats.org/officeDocument/2006/relationships/hyperlink" Target="https://ru.wikipedia.org/wiki/%D0%94%D0%B5%D1%80%D0%B5%D0%B2%D1%8C%D1%8F" TargetMode="External"/><Relationship Id="rId12" Type="http://schemas.openxmlformats.org/officeDocument/2006/relationships/hyperlink" Target="https://ru.wikipedia.org/wiki/%D0%9E%D0%B2%D1%86%D0%B5%D0%B1%D1%8B%D0%BA" TargetMode="External"/><Relationship Id="rId17" Type="http://schemas.openxmlformats.org/officeDocument/2006/relationships/hyperlink" Target="https://ru.wikipedia.org/wiki/%D0%9B%D0%B5%D0%BC%D0%BC%D0%B8%D0%BD%D0%B3%D0%B8" TargetMode="External"/><Relationship Id="rId25" Type="http://schemas.openxmlformats.org/officeDocument/2006/relationships/hyperlink" Target="https://ru.wikipedia.org/wiki/%D0%A3%D1%81%D0%B0%D1%82%D1%8B%D0%B5_%D0%BA%D0%B8%D1%82%D1%8B" TargetMode="External"/><Relationship Id="rId2" Type="http://schemas.openxmlformats.org/officeDocument/2006/relationships/hyperlink" Target="https://ru.wikipedia.org/wiki/%D0%9A%D1%83%D1%81%D1%82%D0%B0%D1%80%D0%BD%D0%B8%D0%BA%D0%B8" TargetMode="External"/><Relationship Id="rId16" Type="http://schemas.openxmlformats.org/officeDocument/2006/relationships/hyperlink" Target="https://ru.wikipedia.org/wiki/%D0%90%D1%80%D0%BA%D1%82%D0%B8%D1%87%D0%B5%D1%81%D0%BA%D0%B8%D0%B9_%D0%B1%D0%B5%D0%BB%D1%8F%D0%BA" TargetMode="External"/><Relationship Id="rId20" Type="http://schemas.openxmlformats.org/officeDocument/2006/relationships/hyperlink" Target="https://ru.wikipedia.org/wiki/%D0%A0%D0%BE%D1%81%D0%BE%D0%BC%D0%B0%D1%85%D0%B0" TargetMode="External"/><Relationship Id="rId29" Type="http://schemas.openxmlformats.org/officeDocument/2006/relationships/hyperlink" Target="https://ru.wikipedia.org/wiki/%D0%98%D0%B7%D0%BC%D0%B5%D0%BD%D0%B5%D0%BD%D0%B8%D0%B5_%D0%BA%D0%BB%D0%B8%D0%BC%D0%B0%D1%82%D0%B0_%D0%90%D1%80%D0%BA%D1%82%D0%B8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1%85%D0%B8" TargetMode="External"/><Relationship Id="rId11" Type="http://schemas.openxmlformats.org/officeDocument/2006/relationships/hyperlink" Target="https://ru.wikipedia.org/wiki/%D0%9C%D0%B0%D0%BA_%D0%BF%D0%BE%D0%BB%D1%8F%D1%80%D0%BD%D1%8B%D0%B9" TargetMode="External"/><Relationship Id="rId24" Type="http://schemas.openxmlformats.org/officeDocument/2006/relationships/hyperlink" Target="https://ru.wikipedia.org/wiki/%D0%9C%D0%BE%D1%80%D0%B6" TargetMode="External"/><Relationship Id="rId5" Type="http://schemas.openxmlformats.org/officeDocument/2006/relationships/hyperlink" Target="https://ru.wikipedia.org/wiki/%D0%9B%D0%B8%D1%88%D0%B0%D0%B9%D0%BD%D0%B8%D0%BA%D0%B8" TargetMode="External"/><Relationship Id="rId15" Type="http://schemas.openxmlformats.org/officeDocument/2006/relationships/hyperlink" Target="https://ru.wikipedia.org/wiki/%D0%91%D0%B5%D0%BB%D1%8B%D0%B9_%D0%BC%D0%B5%D0%B4%D0%B2%D0%B5%D0%B4%D1%8C" TargetMode="External"/><Relationship Id="rId23" Type="http://schemas.openxmlformats.org/officeDocument/2006/relationships/hyperlink" Target="https://ru.wikipedia.org/wiki/%D0%A2%D1%8E%D0%BB%D0%B5%D0%BD%D0%B8" TargetMode="External"/><Relationship Id="rId28" Type="http://schemas.openxmlformats.org/officeDocument/2006/relationships/hyperlink" Target="https://ru.wikipedia.org/wiki/%D0%91%D0%B5%D0%BB%D1%83%D1%85%D0%B0_(%D0%BC%D0%BB%D0%B5%D0%BA%D0%BE%D0%BF%D0%B8%D1%82%D0%B0%D1%8E%D1%89%D0%B5%D0%B5)" TargetMode="External"/><Relationship Id="rId10" Type="http://schemas.openxmlformats.org/officeDocument/2006/relationships/hyperlink" Target="https://ru.wikipedia.org/wiki/%D0%A2%D1%80%D0%B0%D0%B2%D1%8F%D0%BD%D0%B8%D1%81%D1%82%D1%8B%D0%B5_%D1%80%D0%B0%D1%81%D1%82%D0%B5%D0%BD%D0%B8%D1%8F" TargetMode="External"/><Relationship Id="rId19" Type="http://schemas.openxmlformats.org/officeDocument/2006/relationships/hyperlink" Target="https://ru.wikipedia.org/wiki/%D0%92%D0%BE%D0%BB%D0%BA" TargetMode="External"/><Relationship Id="rId4" Type="http://schemas.openxmlformats.org/officeDocument/2006/relationships/hyperlink" Target="https://ru.wikipedia.org/wiki/%D0%A2%D1%80%D0%B0%D0%B2%D1%8B" TargetMode="External"/><Relationship Id="rId9" Type="http://schemas.openxmlformats.org/officeDocument/2006/relationships/hyperlink" Target="https://ru.wikipedia.org/wiki/%D0%90%D1%80%D0%BA%D1%82%D0%B8%D1%87%D0%B5%D1%81%D0%BA%D0%B0%D1%8F_%D0%BF%D1%83%D1%81%D1%82%D1%8B%D0%BD%D1%8F" TargetMode="External"/><Relationship Id="rId14" Type="http://schemas.openxmlformats.org/officeDocument/2006/relationships/hyperlink" Target="https://ru.wikipedia.org/wiki/%D0%A1%D0%BD%D0%B5%D0%B6%D0%BD%D1%8B%D0%B9_%D0%B1%D0%B0%D1%80%D0%B0%D0%BD" TargetMode="External"/><Relationship Id="rId22" Type="http://schemas.openxmlformats.org/officeDocument/2006/relationships/hyperlink" Target="https://ru.wikipedia.org/wiki/%D0%94%D0%BB%D0%B8%D0%BD%D0%BD%D0%BE%D1%85%D0%B2%D0%BE%D1%81%D1%82%D1%8B%D0%B9_%D1%81%D1%83%D1%81%D0%BB%D0%B8%D0%BA" TargetMode="External"/><Relationship Id="rId27" Type="http://schemas.openxmlformats.org/officeDocument/2006/relationships/hyperlink" Target="https://ru.wikipedia.org/wiki/%D0%9A%D0%BE%D1%81%D0%B0%D1%82%D0%BA%D0%B0_(%D0%BC%D0%BB%D0%B5%D0%BA%D0%BE%D0%BF%D0%B8%D1%82%D0%B0%D1%8E%D1%89%D0%B5%D0%B5)" TargetMode="External"/><Relationship Id="rId30" Type="http://schemas.openxmlformats.org/officeDocument/2006/relationships/hyperlink" Target="https://ru.wikipedia.org/wiki/%D0%90%D1%80%D0%BA%D1%82%D0%B8%D0%BA%D0%B0#cite_note-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1%80%D0%BA%D1%82%D0%B8%D0%BA%D0%B0#cite_note-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1%83%D0%BA%D0%BE%D1%82%D1%81%D0%BA%D0%BE%D0%B5_%D0%BC%D0%BE%D1%80%D0%B5" TargetMode="External"/><Relationship Id="rId3" Type="http://schemas.openxmlformats.org/officeDocument/2006/relationships/hyperlink" Target="https://ru.wikipedia.org/wiki/%D0%9A%D0%BE%D0%BD%D1%82%D0%B8%D0%BD%D0%B5%D0%BD%D1%82" TargetMode="External"/><Relationship Id="rId7" Type="http://schemas.openxmlformats.org/officeDocument/2006/relationships/hyperlink" Target="https://ru.wikipedia.org/wiki/%D0%92%D0%BE%D1%81%D1%82%D0%BE%D1%87%D0%BD%D0%BE-%D0%A1%D0%B8%D0%B1%D0%B8%D1%80%D1%81%D0%BA%D0%BE%D0%B5_%D0%BC%D0%BE%D1%80%D0%B5" TargetMode="External"/><Relationship Id="rId2" Type="http://schemas.openxmlformats.org/officeDocument/2006/relationships/hyperlink" Target="https://ru.wikipedia.org/wiki/%D0%A8%D0%B5%D0%BB%D1%8C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0%D0%B5_%D0%9B%D0%B0%D0%BF%D1%82%D0%B5%D0%B2%D1%8B%D1%85" TargetMode="External"/><Relationship Id="rId5" Type="http://schemas.openxmlformats.org/officeDocument/2006/relationships/hyperlink" Target="https://ru.wikipedia.org/wiki/%D0%9A%D0%B0%D1%80%D1%81%D0%BA%D0%BE%D0%B5_%D0%BC%D0%BE%D1%80%D0%B5" TargetMode="External"/><Relationship Id="rId10" Type="http://schemas.openxmlformats.org/officeDocument/2006/relationships/hyperlink" Target="https://ru.wikipedia.org/wiki/%D0%93%D1%80%D0%B5%D0%BD%D0%BB%D0%B0%D0%BD%D0%B4%D0%B8%D1%8F" TargetMode="External"/><Relationship Id="rId4" Type="http://schemas.openxmlformats.org/officeDocument/2006/relationships/hyperlink" Target="https://ru.wikipedia.org/wiki/%D0%91%D0%B0%D1%80%D0%B5%D0%BD%D1%86%D0%B5%D0%B2%D0%BE_%D0%BC%D0%BE%D1%80%D0%B5" TargetMode="External"/><Relationship Id="rId9" Type="http://schemas.openxmlformats.org/officeDocument/2006/relationships/hyperlink" Target="https://ru.wikipedia.org/wiki/%D0%93%D1%83%D0%BD%D0%B1%D1%8C%D1%91%D1%80%D0%B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1%80%D0%B5_%D0%91%D0%B0%D1%84%D1%84%D0%B8%D0%BD%D0%B0" TargetMode="External"/><Relationship Id="rId3" Type="http://schemas.openxmlformats.org/officeDocument/2006/relationships/hyperlink" Target="https://ru.wikipedia.org/wiki/%D0%92%D0%B5%D1%87%D0%BD%D0%B0%D1%8F_%D0%BC%D0%B5%D1%80%D0%B7%D0%BB%D0%BE%D1%82%D0%B0" TargetMode="External"/><Relationship Id="rId7" Type="http://schemas.openxmlformats.org/officeDocument/2006/relationships/hyperlink" Target="https://ru.wikipedia.org/wiki/%D0%93%D1%80%D0%B5%D0%BD%D0%BB%D0%B0%D0%BD%D0%B4%D1%81%D0%BA%D0%BE%D0%B5_%D0%BC%D0%BE%D1%80%D0%B5" TargetMode="External"/><Relationship Id="rId12" Type="http://schemas.openxmlformats.org/officeDocument/2006/relationships/hyperlink" Target="https://ru.wikipedia.org/wiki/%D0%90%D1%80%D0%BA%D1%82%D0%B8%D0%BA%D0%B0#cite_note-GSE-2" TargetMode="External"/><Relationship Id="rId2" Type="http://schemas.openxmlformats.org/officeDocument/2006/relationships/hyperlink" Target="https://ru.wikipedia.org/wiki/%D0%9B%D0%B5%D0%B4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1%80%D0%B5%D0%BD%D1%86%D0%B5%D0%B2%D0%BE_%D0%BC%D0%BE%D1%80%D0%B5" TargetMode="External"/><Relationship Id="rId11" Type="http://schemas.openxmlformats.org/officeDocument/2006/relationships/hyperlink" Target="https://ru.wikipedia.org/wiki/%D0%A6%D0%B8%D0%BA%D0%BB%D0%BE%D0%BD" TargetMode="External"/><Relationship Id="rId5" Type="http://schemas.openxmlformats.org/officeDocument/2006/relationships/hyperlink" Target="https://ru.wikipedia.org/wiki/%D0%90%D1%80%D0%BA%D1%82%D0%B8%D1%87%D0%B5%D1%81%D0%BA%D0%B0%D1%8F_%D0%BF%D1%83%D1%81%D1%82%D1%8B%D0%BD%D1%8F" TargetMode="External"/><Relationship Id="rId10" Type="http://schemas.openxmlformats.org/officeDocument/2006/relationships/hyperlink" Target="https://ru.wikipedia.org/wiki/%D0%93%D1%80%D0%B5%D0%BD%D0%BB%D0%B0%D0%BD%D0%B4%D0%B8%D1%8F" TargetMode="External"/><Relationship Id="rId4" Type="http://schemas.openxmlformats.org/officeDocument/2006/relationships/hyperlink" Target="https://ru.wikipedia.org/wiki/%D0%A2%D1%83%D0%BD%D0%B4%D1%80%D0%B0" TargetMode="External"/><Relationship Id="rId9" Type="http://schemas.openxmlformats.org/officeDocument/2006/relationships/hyperlink" Target="https://ru.wikipedia.org/wiki/%D0%A7%D1%83%D0%BA%D0%BE%D1%82%D1%81%D0%BA%D0%BE%D0%B5_%D0%BC%D0%BE%D1%80%D0%B5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A0%D1%83%D1%81%D0%B0%D0%BD%D0%BE%D0%B2%D1%81%D0%BA%D0%BE%D0%B5_%D0%B3%D0%B0%D0%B7%D0%BE%D0%B2%D0%BE%D0%B5_%D0%BC%D0%B5%D1%81%D1%82%D0%BE%D1%80%D0%BE%D0%B6%D0%B4%D0%B5%D0%BD%D0%B8%D0%B5" TargetMode="External"/><Relationship Id="rId18" Type="http://schemas.openxmlformats.org/officeDocument/2006/relationships/hyperlink" Target="https://ru.wikipedia.org/wiki/%D0%9F%D0%B5%D1%87%D0%BE%D1%80%D1%81%D0%BA%D0%BE%D0%B5_%D0%BC%D0%BE%D1%80%D0%B5" TargetMode="External"/><Relationship Id="rId26" Type="http://schemas.openxmlformats.org/officeDocument/2006/relationships/hyperlink" Target="https://ru.wikipedia.org/wiki/%D0%90%D0%B9%D1%81%D0%B1%D0%B5%D1%80%D0%B3" TargetMode="External"/><Relationship Id="rId3" Type="http://schemas.openxmlformats.org/officeDocument/2006/relationships/hyperlink" Target="https://ru.wikipedia.org/wiki/%D0%A3%D1%80%D0%B0%D0%BD_(%D1%8D%D0%BB%D0%B5%D0%BC%D0%B5%D0%BD%D1%82)" TargetMode="External"/><Relationship Id="rId21" Type="http://schemas.openxmlformats.org/officeDocument/2006/relationships/hyperlink" Target="https://ru.wikipedia.org/wiki/Arctic_oil" TargetMode="External"/><Relationship Id="rId7" Type="http://schemas.openxmlformats.org/officeDocument/2006/relationships/hyperlink" Target="https://ru.wikipedia.org/wiki/%D0%90%D1%80%D0%BA%D1%82%D0%B8%D0%BA%D0%B0#cite_note-5" TargetMode="External"/><Relationship Id="rId12" Type="http://schemas.openxmlformats.org/officeDocument/2006/relationships/hyperlink" Target="https://ru.wikipedia.org/wiki/%D0%A8%D1%82%D0%BE%D0%BA%D0%BC%D0%B0%D0%BD%D0%BE%D0%B2%D1%81%D0%BA%D0%BE%D0%B5_%D0%B3%D0%B0%D0%B7%D0%BE%D0%B2%D0%BE%D0%B5_%D0%BC%D0%B5%D1%81%D1%82%D0%BE%D1%80%D0%BE%D0%B6%D0%B4%D0%B5%D0%BD%D0%B8%D0%B5" TargetMode="External"/><Relationship Id="rId17" Type="http://schemas.openxmlformats.org/officeDocument/2006/relationships/hyperlink" Target="https://ru.wikipedia.org/wiki/%D0%9F%D1%80%D0%B8%D1%80%D0%B0%D0%B7%D0%BB%D0%BE%D0%BC%D0%BD%D0%BE%D0%B5_%D0%BC%D0%B5%D1%81%D1%82%D0%BE%D1%80%D0%BE%D0%B6%D0%B4%D0%B5%D0%BD%D0%B8%D0%B5" TargetMode="External"/><Relationship Id="rId25" Type="http://schemas.openxmlformats.org/officeDocument/2006/relationships/hyperlink" Target="https://ru.wikipedia.org/wiki/%D0%9F%D0%BE%D0%BB%D1%8F%D1%80%D0%BD%D0%B0%D1%8F_%D0%BD%D0%BE%D1%87%D1%8C" TargetMode="External"/><Relationship Id="rId33" Type="http://schemas.openxmlformats.org/officeDocument/2006/relationships/hyperlink" Target="https://ru.wikipedia.org/wiki/%D0%97%D0%B0%D1%89%D0%B8%D1%82%D0%B8%D0%BC_%D0%90%D1%80%D0%BA%D1%82%D0%B8%D0%BA%D1%83" TargetMode="External"/><Relationship Id="rId2" Type="http://schemas.openxmlformats.org/officeDocument/2006/relationships/hyperlink" Target="https://ru.wikipedia.org/wiki/%D0%9D%D0%B5%D1%84%D1%82%D1%8C" TargetMode="External"/><Relationship Id="rId16" Type="http://schemas.openxmlformats.org/officeDocument/2006/relationships/hyperlink" Target="https://ru.wikipedia.org/wiki/%D0%93%D0%B0%D0%B7%D0%BF%D1%80%D0%BE%D0%BC_%D0%BD%D0%B5%D1%84%D1%82%D1%8C" TargetMode="External"/><Relationship Id="rId20" Type="http://schemas.openxmlformats.org/officeDocument/2006/relationships/hyperlink" Target="https://ru.wikipedia.org/wiki/%D0%9F%D0%BB%D0%B0%D0%BA%D0%B8%D1%80%D0%BE%D0%B2%D0%B0%D0%BD%D0%B8%D0%B5" TargetMode="External"/><Relationship Id="rId29" Type="http://schemas.openxmlformats.org/officeDocument/2006/relationships/hyperlink" Target="https://ru.wikipedia.org/wiki/%D0%90%D1%80%D0%BA%D1%82%D0%B8%D0%BA%D0%B0#cite_note-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1%80%D1%80%D0%B5%D0%BB%D1%8C_(%D0%B0%D0%BC%D0%B5%D1%80%D0%B8%D0%BA%D0%B0%D0%BD%D1%81%D0%BA%D0%B8%D0%B9_%D0%BD%D0%B5%D1%84%D1%82%D1%8F%D0%BD%D0%BE%D0%B9)" TargetMode="External"/><Relationship Id="rId11" Type="http://schemas.openxmlformats.org/officeDocument/2006/relationships/hyperlink" Target="https://ru.wikipedia.org/wiki/%D0%90%D1%80%D0%BA%D1%82%D0%B8%D0%BA%D0%B0#cite_note-7" TargetMode="External"/><Relationship Id="rId24" Type="http://schemas.openxmlformats.org/officeDocument/2006/relationships/hyperlink" Target="https://ru.wikipedia.org/wiki/%D0%90%D1%80%D0%BA%D1%82%D0%B8%D0%BA%D0%B0#cite_note-10" TargetMode="External"/><Relationship Id="rId32" Type="http://schemas.openxmlformats.org/officeDocument/2006/relationships/hyperlink" Target="https://ru.wikipedia.org/wiki/%D0%92%D1%81%D0%B5%D0%BC%D0%B8%D1%80%D0%BD%D1%8B%D0%B9_%D1%84%D0%BE%D0%BD%D0%B4_%D0%B4%D0%B8%D0%BA%D0%BE%D0%B9_%D0%BF%D1%80%D0%B8%D1%80%D0%BE%D0%B4%D1%8B" TargetMode="External"/><Relationship Id="rId5" Type="http://schemas.openxmlformats.org/officeDocument/2006/relationships/hyperlink" Target="https://ru.wikipedia.org/wiki/%D0%93%D0%B5%D0%BE%D0%BB%D0%BE%D0%B3%D0%B8%D1%87%D0%B5%D1%81%D0%BA%D0%B0%D1%8F_%D1%81%D0%BB%D1%83%D0%B6%D0%B1%D0%B0_%D0%A1%D0%A8%D0%90" TargetMode="External"/><Relationship Id="rId15" Type="http://schemas.openxmlformats.org/officeDocument/2006/relationships/hyperlink" Target="https://ru.wikipedia.org/wiki/%D0%92%D0%B8%D0%BA%D0%B8%D0%BF%D0%B5%D0%B4%D0%B8%D1%8F:%D0%98%D0%B7%D0%B1%D0%B5%D0%B3%D0%B0%D0%B9%D1%82%D0%B5_%D0%BD%D0%B5%D0%BE%D0%BF%D1%80%D0%B5%D0%B4%D0%B5%D0%BB%D1%91%D0%BD%D0%BD%D1%8B%D1%85_%D0%B2%D1%8B%D1%80%D0%B0%D0%B6%D0%B5%D0%BD%D0%B8%D0%B9" TargetMode="External"/><Relationship Id="rId23" Type="http://schemas.openxmlformats.org/officeDocument/2006/relationships/hyperlink" Target="https://ru.wikipedia.org/wiki/%D0%90%D1%80%D0%BA%D1%82%D0%B8%D0%BA%D0%B0#cite_note-9" TargetMode="External"/><Relationship Id="rId28" Type="http://schemas.openxmlformats.org/officeDocument/2006/relationships/hyperlink" Target="https://ru.wikipedia.org/wiki/%D0%90%D1%80%D0%BA%D1%82%D0%B8%D0%BA%D0%B0#cite_note-11" TargetMode="External"/><Relationship Id="rId10" Type="http://schemas.openxmlformats.org/officeDocument/2006/relationships/hyperlink" Target="https://ru.wikipedia.org/wiki/%D0%A0%D0%BE%D1%81%D1%81%D0%B8%D1%8F" TargetMode="External"/><Relationship Id="rId19" Type="http://schemas.openxmlformats.org/officeDocument/2006/relationships/hyperlink" Target="https://ru.wikipedia.org/wiki/%D0%9F%D1%80%D0%B8%D1%80%D0%B0%D0%B7%D0%BB%D0%BE%D0%BC%D0%BD%D0%B0%D1%8F" TargetMode="External"/><Relationship Id="rId31" Type="http://schemas.openxmlformats.org/officeDocument/2006/relationships/hyperlink" Target="https://ru.wikipedia.org/wiki/%D0%93%D1%80%D0%B8%D0%BD%D0%BF%D0%B8%D1%81" TargetMode="External"/><Relationship Id="rId4" Type="http://schemas.openxmlformats.org/officeDocument/2006/relationships/hyperlink" Target="https://ru.wikipedia.org/wiki/%D0%9F%D1%80%D0%B8%D1%80%D0%BE%D0%B4%D0%BD%D1%8B%D0%B9_%D0%B3%D0%B0%D0%B7" TargetMode="External"/><Relationship Id="rId9" Type="http://schemas.openxmlformats.org/officeDocument/2006/relationships/hyperlink" Target="https://ru.wikipedia.org/wiki/%D0%90%D1%80%D0%BA%D1%82%D0%B8%D0%BA%D0%B0#cite_note-6" TargetMode="External"/><Relationship Id="rId14" Type="http://schemas.openxmlformats.org/officeDocument/2006/relationships/hyperlink" Target="https://ru.wikipedia.org/wiki/%D0%9B%D0%B5%D0%BD%D0%B8%D0%BD%D0%B3%D1%80%D0%B0%D0%B4%D1%81%D0%BA%D0%BE%D0%B5_%D0%B3%D0%B0%D0%B7%D0%BE%D0%B2%D0%BE%D0%B5_%D0%BC%D0%B5%D1%81%D1%82%D0%BE%D1%80%D0%BE%D0%B6%D0%B4%D0%B5%D0%BD%D0%B8%D0%B5" TargetMode="External"/><Relationship Id="rId22" Type="http://schemas.openxmlformats.org/officeDocument/2006/relationships/hyperlink" Target="https://ru.wikipedia.org/wiki/%D0%90%D1%80%D0%BA%D1%82%D0%B8%D0%BA%D0%B0#cite_note-8" TargetMode="External"/><Relationship Id="rId27" Type="http://schemas.openxmlformats.org/officeDocument/2006/relationships/hyperlink" Target="https://ru.wikipedia.org/wiki/%D0%9D%D0%B5%D1%84%D1%82%D0%B5%D0%B4%D0%BE%D0%B1%D1%8B%D0%B2%D0%B0%D1%8E%D1%89%D0%B0%D1%8F_%D0%BF%D0%BB%D0%B0%D1%82%D1%84%D0%BE%D1%80%D0%BC%D0%B0" TargetMode="External"/><Relationship Id="rId30" Type="http://schemas.openxmlformats.org/officeDocument/2006/relationships/hyperlink" Target="https://ru.wikipedia.org/wiki/%D0%90%D1%80%D0%BA%D1%82%D0%B8%D0%BA%D0%B0#cite_note-13" TargetMode="External"/><Relationship Id="rId8" Type="http://schemas.openxmlformats.org/officeDocument/2006/relationships/hyperlink" Target="https://ru.wikipedia.org/wiki/British_Petrole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0%BB%D1%8C%D1%84%D1%81%D1%82%D1%80%D0%B8%D0%BC" TargetMode="External"/><Relationship Id="rId2" Type="http://schemas.openxmlformats.org/officeDocument/2006/relationships/hyperlink" Target="https://ru.wikipedia.org/wiki/%D0%90%D1%82%D0%BB%D0%B0%D0%BD%D1%82%D0%B8%D1%87%D0%B5%D1%81%D0%BA%D0%B8%D0%B9_%D0%BE%D0%BA%D0%B5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0%D0%BA%D1%82%D0%B8%D0%BA%D0%B0#cite_note-15" TargetMode="External"/><Relationship Id="rId5" Type="http://schemas.openxmlformats.org/officeDocument/2006/relationships/hyperlink" Target="https://ru.wikipedia.org/wiki/%D0%90%D1%80%D0%BA%D1%82%D0%B8%D0%BA%D0%B0#cite_note-14" TargetMode="External"/><Relationship Id="rId4" Type="http://schemas.openxmlformats.org/officeDocument/2006/relationships/hyperlink" Target="https://ru.wikipedia.org/wiki/%D0%A6%D0%B8%D1%80%D0%BA%D1%83%D0%BB%D1%8F%D1%86%D0%B8%D1%8F_%D0%B0%D1%82%D0%BC%D0%BE%D1%81%D1%84%D0%B5%D1%80%D1%8B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1%83%D0%BA%D0%BE%D1%82%D1%81%D0%BA%D0%BE%D0%B5_%D0%BC%D0%BE%D1%80%D0%B5" TargetMode="External"/><Relationship Id="rId13" Type="http://schemas.openxmlformats.org/officeDocument/2006/relationships/hyperlink" Target="https://ru.wikipedia.org/wiki/%D0%90%D1%80%D0%BA%D1%82%D0%B8%D0%BA%D0%B0#cite_note-22" TargetMode="External"/><Relationship Id="rId3" Type="http://schemas.openxmlformats.org/officeDocument/2006/relationships/hyperlink" Target="https://ru.wikipedia.org/wiki/%D0%9E%D0%BA%D0%B5%D0%B0%D0%BD%D1%81%D0%BA%D0%B8%D0%B5_%D1%82%D0%B5%D1%87%D0%B5%D0%BD%D0%B8%D1%8F" TargetMode="External"/><Relationship Id="rId7" Type="http://schemas.openxmlformats.org/officeDocument/2006/relationships/hyperlink" Target="https://ru.wikipedia.org/wiki/%D0%92%D0%BE%D1%81%D1%82%D0%BE%D1%87%D0%BD%D0%BE-%D0%A1%D0%B8%D0%B1%D0%B8%D1%80%D1%81%D0%BA%D0%BE%D0%B5_%D0%BC%D0%BE%D1%80%D0%B5" TargetMode="External"/><Relationship Id="rId12" Type="http://schemas.openxmlformats.org/officeDocument/2006/relationships/hyperlink" Target="https://ru.wikipedia.org/wiki/%D0%90%D1%80%D0%BA%D1%82%D0%B8%D0%BA%D0%B0#cite_note-21" TargetMode="External"/><Relationship Id="rId17" Type="http://schemas.openxmlformats.org/officeDocument/2006/relationships/hyperlink" Target="https://ru.wikipedia.org/wiki/%D0%90%D1%80%D0%BA%D1%82%D0%B8%D0%BA%D0%B0#cite_note-autogenerated1-16" TargetMode="External"/><Relationship Id="rId2" Type="http://schemas.openxmlformats.org/officeDocument/2006/relationships/hyperlink" Target="https://ru.wikipedia.org/wiki/%D0%9B%D0%B5%D0%B4%D1%8F%D0%BD%D0%B0%D1%8F_%D1%88%D0%B0%D0%BF%D0%BA%D0%B0" TargetMode="External"/><Relationship Id="rId16" Type="http://schemas.openxmlformats.org/officeDocument/2006/relationships/hyperlink" Target="https://ru.wikipedia.org/wiki/%D0%90%D1%80%D0%BA%D1%82%D0%B8%D0%BA%D0%B0#cite_note-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0%D0%B5_%D0%9B%D0%B0%D0%BF%D1%82%D0%B5%D0%B2%D1%8B%D1%85" TargetMode="External"/><Relationship Id="rId11" Type="http://schemas.openxmlformats.org/officeDocument/2006/relationships/hyperlink" Target="https://ru.wikipedia.org/wiki/%D0%90%D1%80%D0%BA%D1%82%D0%B8%D0%BA%D0%B0#cite_note-20" TargetMode="External"/><Relationship Id="rId5" Type="http://schemas.openxmlformats.org/officeDocument/2006/relationships/hyperlink" Target="https://ru.wikipedia.org/wiki/%D0%93%D0%B8%D0%B4%D1%80%D0%BE%D0%BC%D0%B5%D1%82%D1%86%D0%B5%D0%BD%D1%82%D1%80" TargetMode="External"/><Relationship Id="rId15" Type="http://schemas.openxmlformats.org/officeDocument/2006/relationships/hyperlink" Target="https://ru.wikipedia.org/wiki/%D0%90%D1%80%D0%BA%D1%82%D0%B8%D0%BA%D0%B0#cite_note-24" TargetMode="External"/><Relationship Id="rId10" Type="http://schemas.openxmlformats.org/officeDocument/2006/relationships/hyperlink" Target="https://ru.wikipedia.org/wiki/%D0%90%D1%80%D0%BA%D1%82%D0%B8%D0%BA%D0%B0#cite_note-19" TargetMode="External"/><Relationship Id="rId4" Type="http://schemas.openxmlformats.org/officeDocument/2006/relationships/hyperlink" Target="https://ru.wikipedia.org/wiki/%D0%90%D1%80%D0%BA%D1%82%D0%B8%D0%BA%D0%B0#cite_note-17" TargetMode="External"/><Relationship Id="rId9" Type="http://schemas.openxmlformats.org/officeDocument/2006/relationships/hyperlink" Target="https://ru.wikipedia.org/wiki/%D0%90%D1%80%D0%BA%D1%82%D0%B8%D0%BA%D0%B0#cite_note-18" TargetMode="External"/><Relationship Id="rId14" Type="http://schemas.openxmlformats.org/officeDocument/2006/relationships/hyperlink" Target="https://ru.wikipedia.org/wiki/%D0%90%D1%80%D0%BA%D1%82%D0%B8%D0%BA%D0%B0#cite_note-2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ru-RU" dirty="0"/>
              <a:t>ы</a:t>
            </a:r>
            <a:r>
              <a:rPr lang="en-US" dirty="0" smtClean="0"/>
              <a:t>:</a:t>
            </a:r>
            <a:r>
              <a:rPr lang="ru-RU" dirty="0" smtClean="0"/>
              <a:t> Тимофей Асташкин </a:t>
            </a:r>
            <a:r>
              <a:rPr lang="en-US" dirty="0" smtClean="0"/>
              <a:t>,</a:t>
            </a:r>
            <a:r>
              <a:rPr lang="ru-RU" dirty="0" smtClean="0"/>
              <a:t> Артём </a:t>
            </a:r>
            <a:r>
              <a:rPr lang="ru-RU" dirty="0" err="1" smtClean="0"/>
              <a:t>мецаев</a:t>
            </a:r>
            <a:r>
              <a:rPr lang="ru-RU" dirty="0" smtClean="0"/>
              <a:t> и </a:t>
            </a:r>
            <a:r>
              <a:rPr lang="ru-RU" dirty="0"/>
              <a:t>Е</a:t>
            </a:r>
            <a:r>
              <a:rPr lang="ru-RU" dirty="0" smtClean="0"/>
              <a:t>гор кузнецов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60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41" y="452718"/>
            <a:ext cx="9404723" cy="1400530"/>
          </a:xfrm>
        </p:spPr>
        <p:txBody>
          <a:bodyPr/>
          <a:lstStyle/>
          <a:p>
            <a:r>
              <a:rPr lang="ru-RU" dirty="0" smtClean="0"/>
              <a:t>Спасибо за внимание! Этот морской котик </a:t>
            </a:r>
            <a:r>
              <a:rPr lang="ru-RU" dirty="0" err="1" smtClean="0"/>
              <a:t>оканчает</a:t>
            </a:r>
            <a:r>
              <a:rPr lang="ru-RU" dirty="0" smtClean="0"/>
              <a:t> </a:t>
            </a:r>
            <a:r>
              <a:rPr lang="ru-RU" dirty="0" err="1" smtClean="0"/>
              <a:t>призентацию</a:t>
            </a:r>
            <a:endParaRPr lang="ru-RU" dirty="0"/>
          </a:p>
        </p:txBody>
      </p:sp>
      <p:pic>
        <p:nvPicPr>
          <p:cNvPr id="4" name="беляшь 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432" y="2716823"/>
            <a:ext cx="9808940" cy="4141177"/>
          </a:xfrm>
        </p:spPr>
      </p:pic>
    </p:spTree>
    <p:extLst>
      <p:ext uri="{BB962C8B-B14F-4D97-AF65-F5344CB8AC3E}">
        <p14:creationId xmlns:p14="http://schemas.microsoft.com/office/powerpoint/2010/main" val="3633374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Флора и фауна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Арктике произрастают карликовые </a:t>
            </a:r>
            <a:r>
              <a:rPr lang="ru-RU" dirty="0">
                <a:hlinkClick r:id="rId2" tooltip="Кустарники"/>
              </a:rPr>
              <a:t>кустарники</a:t>
            </a:r>
            <a:r>
              <a:rPr lang="ru-RU" dirty="0"/>
              <a:t>, </a:t>
            </a:r>
            <a:r>
              <a:rPr lang="ru-RU" dirty="0">
                <a:hlinkClick r:id="rId3" tooltip="Злаки"/>
              </a:rPr>
              <a:t>злаки</a:t>
            </a:r>
            <a:r>
              <a:rPr lang="ru-RU" dirty="0"/>
              <a:t>, </a:t>
            </a:r>
            <a:r>
              <a:rPr lang="ru-RU" dirty="0">
                <a:hlinkClick r:id="rId4" tooltip="Травы"/>
              </a:rPr>
              <a:t>травы</a:t>
            </a:r>
            <a:r>
              <a:rPr lang="ru-RU" dirty="0"/>
              <a:t>, </a:t>
            </a:r>
            <a:r>
              <a:rPr lang="ru-RU" dirty="0">
                <a:hlinkClick r:id="rId5" tooltip="Лишайники"/>
              </a:rPr>
              <a:t>лишайники</a:t>
            </a:r>
            <a:r>
              <a:rPr lang="ru-RU" dirty="0"/>
              <a:t> и </a:t>
            </a:r>
            <a:r>
              <a:rPr lang="ru-RU" dirty="0">
                <a:hlinkClick r:id="rId6" tooltip="Мхи"/>
              </a:rPr>
              <a:t>мхи</a:t>
            </a:r>
            <a:r>
              <a:rPr lang="ru-RU" dirty="0"/>
              <a:t>. Низкие летние температуры обусловливают малое разнообразие видов и небольшие размеры растений. В Арктике нет </a:t>
            </a:r>
            <a:r>
              <a:rPr lang="ru-RU" dirty="0">
                <a:hlinkClick r:id="rId7" tooltip="Деревья"/>
              </a:rPr>
              <a:t>деревьев</a:t>
            </a:r>
            <a:r>
              <a:rPr lang="ru-RU" dirty="0"/>
              <a:t>, однако в тёплой её части нередко встречаются кустарники, достигающие двух метров в высоту, а </a:t>
            </a:r>
            <a:r>
              <a:rPr lang="ru-RU" dirty="0">
                <a:hlinkClick r:id="rId8" tooltip="Осока"/>
              </a:rPr>
              <a:t>осока</a:t>
            </a:r>
            <a:r>
              <a:rPr lang="ru-RU" dirty="0"/>
              <a:t>, мхи и лишайники образуют толстую подстилку. </a:t>
            </a:r>
            <a:r>
              <a:rPr lang="ru-RU" dirty="0">
                <a:hlinkClick r:id="rId9" tooltip="Арктическая пустыня"/>
              </a:rPr>
              <a:t>Арктическая пустыня</a:t>
            </a:r>
            <a:r>
              <a:rPr lang="ru-RU" dirty="0"/>
              <a:t> — самая северная из природных зон — практически лишена растительности; преобладают клеточные растения — мхи и лишайники, изредка встречаются такие </a:t>
            </a:r>
            <a:r>
              <a:rPr lang="ru-RU" dirty="0">
                <a:hlinkClick r:id="rId10" tooltip="Травянистые растения"/>
              </a:rPr>
              <a:t>травянистые растения</a:t>
            </a:r>
            <a:r>
              <a:rPr lang="ru-RU" dirty="0"/>
              <a:t>, как </a:t>
            </a:r>
            <a:r>
              <a:rPr lang="ru-RU" dirty="0">
                <a:hlinkClick r:id="rId11" tooltip="Мак полярный"/>
              </a:rPr>
              <a:t>полярный мак</a:t>
            </a:r>
            <a:r>
              <a:rPr lang="ru-RU" dirty="0"/>
              <a:t>.</a:t>
            </a:r>
          </a:p>
          <a:p>
            <a:r>
              <a:rPr lang="ru-RU" dirty="0"/>
              <a:t>Арктика — место обитания целого ряда уникальных животных: </a:t>
            </a:r>
            <a:r>
              <a:rPr lang="ru-RU" dirty="0">
                <a:hlinkClick r:id="rId12" tooltip="Овцебык"/>
              </a:rPr>
              <a:t>овцебык</a:t>
            </a:r>
            <a:r>
              <a:rPr lang="ru-RU" dirty="0"/>
              <a:t>, дикий </a:t>
            </a:r>
            <a:r>
              <a:rPr lang="ru-RU" dirty="0">
                <a:hlinkClick r:id="rId13" tooltip="Северный олень"/>
              </a:rPr>
              <a:t>северный олень</a:t>
            </a:r>
            <a:r>
              <a:rPr lang="ru-RU" dirty="0"/>
              <a:t>, </a:t>
            </a:r>
            <a:r>
              <a:rPr lang="ru-RU" dirty="0">
                <a:hlinkClick r:id="rId14" tooltip="Снежный баран"/>
              </a:rPr>
              <a:t>снежный баран</a:t>
            </a:r>
            <a:r>
              <a:rPr lang="ru-RU" dirty="0"/>
              <a:t>, </a:t>
            </a:r>
            <a:r>
              <a:rPr lang="ru-RU" dirty="0">
                <a:hlinkClick r:id="rId15" tooltip="Белый медведь"/>
              </a:rPr>
              <a:t>белый медведь</a:t>
            </a:r>
            <a:r>
              <a:rPr lang="ru-RU" dirty="0"/>
              <a:t>. К травоядным обитателям тундры относятся: заяц — </a:t>
            </a:r>
            <a:r>
              <a:rPr lang="ru-RU" dirty="0">
                <a:hlinkClick r:id="rId16" tooltip="Арктический беляк"/>
              </a:rPr>
              <a:t>арктический беляк</a:t>
            </a:r>
            <a:r>
              <a:rPr lang="ru-RU" dirty="0"/>
              <a:t>, </a:t>
            </a:r>
            <a:r>
              <a:rPr lang="ru-RU" dirty="0">
                <a:hlinkClick r:id="rId17" tooltip="Лемминги"/>
              </a:rPr>
              <a:t>лемминг</a:t>
            </a:r>
            <a:r>
              <a:rPr lang="ru-RU" dirty="0"/>
              <a:t>, </a:t>
            </a:r>
            <a:r>
              <a:rPr lang="ru-RU" dirty="0">
                <a:hlinkClick r:id="rId12" tooltip="Овцебык"/>
              </a:rPr>
              <a:t>овцебык</a:t>
            </a:r>
            <a:r>
              <a:rPr lang="ru-RU" dirty="0"/>
              <a:t> и дикий </a:t>
            </a:r>
            <a:r>
              <a:rPr lang="ru-RU" dirty="0">
                <a:hlinkClick r:id="rId13" tooltip="Северный олень"/>
              </a:rPr>
              <a:t>северный олень</a:t>
            </a:r>
            <a:r>
              <a:rPr lang="ru-RU" dirty="0"/>
              <a:t>. Они являются пищей для </a:t>
            </a:r>
            <a:r>
              <a:rPr lang="ru-RU" dirty="0">
                <a:hlinkClick r:id="rId18" tooltip="Песец"/>
              </a:rPr>
              <a:t>песца</a:t>
            </a:r>
            <a:r>
              <a:rPr lang="ru-RU" dirty="0"/>
              <a:t> и </a:t>
            </a:r>
            <a:r>
              <a:rPr lang="ru-RU" dirty="0">
                <a:hlinkClick r:id="rId19" tooltip="Волк"/>
              </a:rPr>
              <a:t>волка</a:t>
            </a:r>
            <a:r>
              <a:rPr lang="ru-RU" dirty="0"/>
              <a:t>. Полярный медведь также является хищником, он предпочитает охотиться на морских животных со льда. Для холодных регионов эндемичны многие виды птиц и морских обитателей. Кроме того, в Арктике обитают </a:t>
            </a:r>
            <a:r>
              <a:rPr lang="ru-RU" dirty="0">
                <a:hlinkClick r:id="rId20" tooltip="Росомаха"/>
              </a:rPr>
              <a:t>росомахи</a:t>
            </a:r>
            <a:r>
              <a:rPr lang="ru-RU" dirty="0"/>
              <a:t>, </a:t>
            </a:r>
            <a:r>
              <a:rPr lang="ru-RU" dirty="0">
                <a:hlinkClick r:id="rId21" tooltip="Горностай"/>
              </a:rPr>
              <a:t>горностаи</a:t>
            </a:r>
            <a:r>
              <a:rPr lang="ru-RU" dirty="0"/>
              <a:t> и </a:t>
            </a:r>
            <a:r>
              <a:rPr lang="ru-RU" dirty="0">
                <a:hlinkClick r:id="rId22" tooltip="Длиннохвостый суслик"/>
              </a:rPr>
              <a:t>длиннохвостые суслики</a:t>
            </a:r>
            <a:r>
              <a:rPr lang="ru-RU" dirty="0"/>
              <a:t>.</a:t>
            </a:r>
          </a:p>
          <a:p>
            <a:r>
              <a:rPr lang="ru-RU" dirty="0"/>
              <a:t>Полярным летом в тундре гнездятся миллионы перелётных птиц. В морях Арктики обитают </a:t>
            </a:r>
            <a:r>
              <a:rPr lang="ru-RU" dirty="0">
                <a:hlinkClick r:id="rId23" tooltip="Тюлени"/>
              </a:rPr>
              <a:t>тюлени</a:t>
            </a:r>
            <a:r>
              <a:rPr lang="ru-RU" dirty="0"/>
              <a:t>, </a:t>
            </a:r>
            <a:r>
              <a:rPr lang="ru-RU" dirty="0">
                <a:hlinkClick r:id="rId24" tooltip="Морж"/>
              </a:rPr>
              <a:t>моржи</a:t>
            </a:r>
            <a:r>
              <a:rPr lang="ru-RU" dirty="0"/>
              <a:t>, а также несколько видов китообразных: </a:t>
            </a:r>
            <a:r>
              <a:rPr lang="ru-RU" dirty="0">
                <a:hlinkClick r:id="rId25" tooltip="Усатые киты"/>
              </a:rPr>
              <a:t>усатые киты</a:t>
            </a:r>
            <a:r>
              <a:rPr lang="ru-RU" dirty="0"/>
              <a:t>, </a:t>
            </a:r>
            <a:r>
              <a:rPr lang="ru-RU" dirty="0">
                <a:hlinkClick r:id="rId26" tooltip="Нарвал"/>
              </a:rPr>
              <a:t>нарвалы</a:t>
            </a:r>
            <a:r>
              <a:rPr lang="ru-RU" dirty="0"/>
              <a:t>, </a:t>
            </a:r>
            <a:r>
              <a:rPr lang="ru-RU" dirty="0" err="1">
                <a:hlinkClick r:id="rId27" tooltip="Косатка (млекопитающее)"/>
              </a:rPr>
              <a:t>косатки</a:t>
            </a:r>
            <a:r>
              <a:rPr lang="ru-RU" dirty="0"/>
              <a:t> и </a:t>
            </a:r>
            <a:r>
              <a:rPr lang="ru-RU" dirty="0">
                <a:hlinkClick r:id="rId28" tooltip="Белуха (млекопитающее)"/>
              </a:rPr>
              <a:t>белухи</a:t>
            </a:r>
            <a:r>
              <a:rPr lang="ru-RU" dirty="0"/>
              <a:t>.</a:t>
            </a:r>
          </a:p>
          <a:p>
            <a:r>
              <a:rPr lang="ru-RU" dirty="0">
                <a:hlinkClick r:id="rId29" tooltip="Изменение климата Арктики"/>
              </a:rPr>
              <a:t>Изменение климата</a:t>
            </a:r>
            <a:r>
              <a:rPr lang="ru-RU" dirty="0"/>
              <a:t> грозит многим животным Арктики полным исчезновением. В наибольшей опасности находятся </a:t>
            </a:r>
            <a:r>
              <a:rPr lang="ru-RU" dirty="0">
                <a:hlinkClick r:id="rId15" tooltip="Белый медведь"/>
              </a:rPr>
              <a:t>белые медведи</a:t>
            </a:r>
            <a:r>
              <a:rPr lang="ru-RU" dirty="0"/>
              <a:t>, так как при сокращении площади морского льда животные вынуждены переходить на побережье, где их кормовая база меньше. Для популяции взрослых самцов смертность от голода может вырасти с 3—6 % до 28—48 %, если продолжительность летнего сезона вырастет со 120 до 180 дней. Кроме того, шансы самки встретить партнёра в период размножения также зависят от площади морского льда и его фрагментации. Самцы ищут самок по их следам, и, по оценкам учёных, если эффективность поисков из-за рассеяния популяции по льду будет снижаться в четыре раза быстрее его площади, успешность спаривания снизится с 99 % до 72 %</a:t>
            </a:r>
            <a:r>
              <a:rPr lang="ru-RU" baseline="30000" dirty="0">
                <a:hlinkClick r:id="rId30"/>
              </a:rPr>
              <a:t>[3]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167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Бактерии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январе 2019 года учеными были обнаружены бактерии, устойчивые к большинству антибиотиков. Устойчивость микроорганизмов появилась благодаря гену </a:t>
            </a:r>
            <a:r>
              <a:rPr lang="ru-RU" dirty="0" err="1"/>
              <a:t>blaNDM</a:t>
            </a:r>
            <a:r>
              <a:rPr lang="ru-RU" dirty="0"/>
              <a:t>-, который был обнаружен в 2008 году в Индии</a:t>
            </a:r>
            <a:r>
              <a:rPr lang="ru-RU" u="sng" baseline="30000" dirty="0">
                <a:hlinkClick r:id="rId2"/>
              </a:rPr>
              <a:t>[4]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49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Рельеф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особенностям рельефа в Арктике выделяют: </a:t>
            </a:r>
            <a:r>
              <a:rPr lang="ru-RU" dirty="0">
                <a:hlinkClick r:id="rId2" tooltip="Шельф"/>
              </a:rPr>
              <a:t>шельф</a:t>
            </a:r>
            <a:r>
              <a:rPr lang="ru-RU" dirty="0"/>
              <a:t> с островами материкового происхождения и прилегающими окраинами </a:t>
            </a:r>
            <a:r>
              <a:rPr lang="ru-RU" dirty="0">
                <a:hlinkClick r:id="rId3" tooltip="Континент"/>
              </a:rPr>
              <a:t>материков</a:t>
            </a:r>
            <a:r>
              <a:rPr lang="ru-RU" dirty="0"/>
              <a:t> и Арктический бассейн. Область </a:t>
            </a:r>
            <a:r>
              <a:rPr lang="ru-RU" dirty="0">
                <a:hlinkClick r:id="rId2" tooltip="Шельф"/>
              </a:rPr>
              <a:t>шельфа</a:t>
            </a:r>
            <a:r>
              <a:rPr lang="ru-RU" dirty="0"/>
              <a:t> занята окраинными морями — </a:t>
            </a:r>
            <a:r>
              <a:rPr lang="ru-RU" dirty="0">
                <a:hlinkClick r:id="rId4" tooltip="Баренцево море"/>
              </a:rPr>
              <a:t>Баренцевым</a:t>
            </a:r>
            <a:r>
              <a:rPr lang="ru-RU" dirty="0"/>
              <a:t>, </a:t>
            </a:r>
            <a:r>
              <a:rPr lang="ru-RU" dirty="0">
                <a:hlinkClick r:id="rId5" tooltip="Карское море"/>
              </a:rPr>
              <a:t>Карским</a:t>
            </a:r>
            <a:r>
              <a:rPr lang="ru-RU" dirty="0"/>
              <a:t>, </a:t>
            </a:r>
            <a:r>
              <a:rPr lang="ru-RU" dirty="0">
                <a:hlinkClick r:id="rId6" tooltip="Море Лаптевых"/>
              </a:rPr>
              <a:t>Лаптевых</a:t>
            </a:r>
            <a:r>
              <a:rPr lang="ru-RU" dirty="0"/>
              <a:t>, </a:t>
            </a:r>
            <a:r>
              <a:rPr lang="ru-RU" dirty="0">
                <a:hlinkClick r:id="rId7" tooltip="Восточно-Сибирское море"/>
              </a:rPr>
              <a:t>Восточно-Сибирским</a:t>
            </a:r>
            <a:r>
              <a:rPr lang="ru-RU" dirty="0"/>
              <a:t> и </a:t>
            </a:r>
            <a:r>
              <a:rPr lang="ru-RU" dirty="0">
                <a:hlinkClick r:id="rId8" tooltip="Чукотское море"/>
              </a:rPr>
              <a:t>Чукотским</a:t>
            </a:r>
            <a:r>
              <a:rPr lang="ru-RU" dirty="0"/>
              <a:t>. Рельеф суши российской Арктики преимущественно равнинный; местами, особенно на островах, гористый. Центральная часть — Арктический бассейн, область глубоководных котловин (до 5527 м) и подводных хребтов.</a:t>
            </a:r>
          </a:p>
          <a:p>
            <a:r>
              <a:rPr lang="ru-RU" dirty="0"/>
              <a:t>Высшая точка Арктики — гора </a:t>
            </a:r>
            <a:r>
              <a:rPr lang="ru-RU" dirty="0" err="1">
                <a:hlinkClick r:id="rId9" tooltip="Гунбьёрн"/>
              </a:rPr>
              <a:t>Гунбьёрн</a:t>
            </a:r>
            <a:r>
              <a:rPr lang="ru-RU" dirty="0"/>
              <a:t> (</a:t>
            </a:r>
            <a:r>
              <a:rPr lang="ru-RU" u="sng" dirty="0">
                <a:hlinkClick r:id="rId10"/>
              </a:rPr>
              <a:t>Гренландия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26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Особенности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Особенности природы: низкий радиационный баланс, близкие к 0 °C средние температуры воздуха летних месяцев при отрицательной среднегодовой температуре, существование </a:t>
            </a:r>
            <a:r>
              <a:rPr lang="ru-RU" dirty="0">
                <a:hlinkClick r:id="rId2" tooltip="Ледник"/>
              </a:rPr>
              <a:t>ледников</a:t>
            </a:r>
            <a:r>
              <a:rPr lang="ru-RU" dirty="0"/>
              <a:t> и </a:t>
            </a:r>
            <a:r>
              <a:rPr lang="ru-RU" dirty="0" err="1">
                <a:hlinkClick r:id="rId3" tooltip="Вечная мерзлота"/>
              </a:rPr>
              <a:t>многолетнемёрзлых</a:t>
            </a:r>
            <a:r>
              <a:rPr lang="ru-RU" dirty="0">
                <a:hlinkClick r:id="rId3" tooltip="Вечная мерзлота"/>
              </a:rPr>
              <a:t> пород</a:t>
            </a:r>
            <a:r>
              <a:rPr lang="ru-RU" dirty="0"/>
              <a:t>, преобладание </a:t>
            </a:r>
            <a:r>
              <a:rPr lang="ru-RU" dirty="0">
                <a:hlinkClick r:id="rId4" tooltip="Тундра"/>
              </a:rPr>
              <a:t>тундровой</a:t>
            </a:r>
            <a:r>
              <a:rPr lang="ru-RU" dirty="0"/>
              <a:t> растительности и </a:t>
            </a:r>
            <a:r>
              <a:rPr lang="ru-RU" dirty="0">
                <a:hlinkClick r:id="rId5" tooltip="Арктическая пустыня"/>
              </a:rPr>
              <a:t>арктических пустынь</a:t>
            </a:r>
            <a:r>
              <a:rPr lang="ru-RU" dirty="0"/>
              <a:t>.</a:t>
            </a:r>
          </a:p>
          <a:p>
            <a:r>
              <a:rPr lang="ru-RU" dirty="0"/>
              <a:t>Средние температуры самого холодного зимнего месяца — января — колеблются от −2…−4 °C в южной части Арктического района до −25 °C на севере </a:t>
            </a:r>
            <a:r>
              <a:rPr lang="ru-RU" dirty="0">
                <a:hlinkClick r:id="rId6" tooltip="Баренцево море"/>
              </a:rPr>
              <a:t>Баренцева моря</a:t>
            </a:r>
            <a:r>
              <a:rPr lang="ru-RU" dirty="0"/>
              <a:t>, западе </a:t>
            </a:r>
            <a:r>
              <a:rPr lang="ru-RU" dirty="0">
                <a:hlinkClick r:id="rId7" tooltip="Гренландское море"/>
              </a:rPr>
              <a:t>Гренландского моря</a:t>
            </a:r>
            <a:r>
              <a:rPr lang="ru-RU" dirty="0"/>
              <a:t>, в морях </a:t>
            </a:r>
            <a:r>
              <a:rPr lang="ru-RU" dirty="0">
                <a:hlinkClick r:id="rId8" tooltip="Море Баффина"/>
              </a:rPr>
              <a:t>Баффина</a:t>
            </a:r>
            <a:r>
              <a:rPr lang="ru-RU" dirty="0"/>
              <a:t> и </a:t>
            </a:r>
            <a:r>
              <a:rPr lang="ru-RU" dirty="0">
                <a:hlinkClick r:id="rId9" tooltip="Чукотское море"/>
              </a:rPr>
              <a:t>Чукотском</a:t>
            </a:r>
            <a:r>
              <a:rPr lang="ru-RU" dirty="0"/>
              <a:t> и от −32…−36 °C; в Сибирском районе, на севере Канадского и в прилегающей к нему части Арктического бассейна до −45…−50 °C в центральной части </a:t>
            </a:r>
            <a:r>
              <a:rPr lang="ru-RU" dirty="0">
                <a:hlinkClick r:id="rId10" tooltip="Гренландия"/>
              </a:rPr>
              <a:t>Гренландии</a:t>
            </a:r>
            <a:r>
              <a:rPr lang="ru-RU" dirty="0"/>
              <a:t>. Минимальные температуры в этих районах иногда снижаются до −55…−60 °C, только в Арктическом бассейне они не опускаются ниже −45…−50 °C. При прорывах глубоких </a:t>
            </a:r>
            <a:r>
              <a:rPr lang="ru-RU" dirty="0">
                <a:hlinkClick r:id="rId11" tooltip="Циклон"/>
              </a:rPr>
              <a:t>циклонов</a:t>
            </a:r>
            <a:r>
              <a:rPr lang="ru-RU" dirty="0"/>
              <a:t> температура иногда повышается до −2…−10 °C. Средние температуры июля в Арктическом бассейне — 0…−1 °C</a:t>
            </a:r>
            <a:r>
              <a:rPr lang="ru-RU" baseline="30000" dirty="0">
                <a:hlinkClick r:id="rId12"/>
              </a:rPr>
              <a:t>[2]</a:t>
            </a:r>
            <a:r>
              <a:rPr lang="ru-RU" dirty="0"/>
              <a:t>.</a:t>
            </a:r>
          </a:p>
          <a:p>
            <a:r>
              <a:rPr lang="ru-RU" dirty="0" err="1"/>
              <a:t>Ледовитость</a:t>
            </a:r>
            <a:r>
              <a:rPr lang="ru-RU" dirty="0"/>
              <a:t> морских акваторий — около 11 млн км² зимой и около 8 млн км² летом.</a:t>
            </a:r>
          </a:p>
        </p:txBody>
      </p:sp>
    </p:spTree>
    <p:extLst>
      <p:ext uri="{BB962C8B-B14F-4D97-AF65-F5344CB8AC3E}">
        <p14:creationId xmlns:p14="http://schemas.microsoft.com/office/powerpoint/2010/main" val="2888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Природные ресурсы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00" y="1771564"/>
            <a:ext cx="9601445" cy="3952228"/>
          </a:xfrm>
        </p:spPr>
        <p:txBody>
          <a:bodyPr>
            <a:noAutofit/>
          </a:bodyPr>
          <a:lstStyle/>
          <a:p>
            <a:r>
              <a:rPr lang="ru-RU" sz="900" dirty="0"/>
              <a:t>В Арктике содержится очень большое количество неразработанных энергоресурсов — </a:t>
            </a:r>
            <a:r>
              <a:rPr lang="ru-RU" sz="900" dirty="0">
                <a:hlinkClick r:id="rId2" tooltip="Нефть"/>
              </a:rPr>
              <a:t>нефти,</a:t>
            </a:r>
            <a:r>
              <a:rPr lang="ru-RU" sz="900" dirty="0"/>
              <a:t> </a:t>
            </a:r>
            <a:r>
              <a:rPr lang="ru-RU" sz="900" dirty="0">
                <a:hlinkClick r:id="rId3" tooltip="Уран (элемент)"/>
              </a:rPr>
              <a:t>урана</a:t>
            </a:r>
            <a:r>
              <a:rPr lang="ru-RU" sz="900" dirty="0"/>
              <a:t>, </a:t>
            </a:r>
            <a:r>
              <a:rPr lang="ru-RU" sz="900" dirty="0">
                <a:hlinkClick r:id="rId4" tooltip="Природный газ"/>
              </a:rPr>
              <a:t>газа</a:t>
            </a:r>
            <a:r>
              <a:rPr lang="ru-RU" sz="900" dirty="0"/>
              <a:t>. Запасы нефти в Арктике (как на шельфе, так и на суше) оценивались в 2008 году </a:t>
            </a:r>
            <a:r>
              <a:rPr lang="ru-RU" sz="900" dirty="0">
                <a:hlinkClick r:id="rId5" tooltip="Геологическая служба США"/>
              </a:rPr>
              <a:t>Геологической службой США</a:t>
            </a:r>
            <a:r>
              <a:rPr lang="ru-RU" sz="900" dirty="0"/>
              <a:t> в 90 млрд </a:t>
            </a:r>
            <a:r>
              <a:rPr lang="ru-RU" sz="900" dirty="0">
                <a:hlinkClick r:id="rId6" tooltip="Баррель (американский нефтяной)"/>
              </a:rPr>
              <a:t>баррелей</a:t>
            </a:r>
            <a:r>
              <a:rPr lang="ru-RU" sz="900" baseline="30000" dirty="0">
                <a:hlinkClick r:id="rId7"/>
              </a:rPr>
              <a:t>[5]</a:t>
            </a:r>
            <a:r>
              <a:rPr lang="ru-RU" sz="900" dirty="0"/>
              <a:t>. В соответствии с данными «</a:t>
            </a:r>
            <a:r>
              <a:rPr lang="ru-RU" sz="900" dirty="0">
                <a:hlinkClick r:id="rId8" tooltip="British Petroleum"/>
              </a:rPr>
              <a:t>Бритиш Петролеум</a:t>
            </a:r>
            <a:r>
              <a:rPr lang="ru-RU" sz="900" dirty="0"/>
              <a:t>», в 2017 году в мире ежегодно потреблялось около 620 млн баррелей нефти (исходя из усреднённого показателя 1,7 млн баррелей в день)</a:t>
            </a:r>
            <a:r>
              <a:rPr lang="ru-RU" sz="900" baseline="30000" dirty="0">
                <a:hlinkClick r:id="rId9"/>
              </a:rPr>
              <a:t>[6]</a:t>
            </a:r>
            <a:r>
              <a:rPr lang="ru-RU" sz="900" dirty="0"/>
              <a:t>. Таким образом, при существовавшем в 2017 году спросе на нефть, запасов Арктики хватило бы ещё на 145 лет.</a:t>
            </a:r>
          </a:p>
          <a:p>
            <a:r>
              <a:rPr lang="ru-RU" sz="900" dirty="0"/>
              <a:t>Для </a:t>
            </a:r>
            <a:r>
              <a:rPr lang="ru-RU" sz="900" dirty="0">
                <a:hlinkClick r:id="rId10" tooltip="Россия"/>
              </a:rPr>
              <a:t>России</a:t>
            </a:r>
            <a:r>
              <a:rPr lang="ru-RU" sz="900" dirty="0"/>
              <a:t> арктический шельф — одно из наиболее перспективных направлений для восполнения запасов углеводородного сырья. «Арктический шельф — крупный и до настоящего времени практически не использованный резерв нефтегазовой промышленности России, но без его освоения невозможно решить задачи Энергетической стратегии России до 2020 года»</a:t>
            </a:r>
            <a:r>
              <a:rPr lang="ru-RU" sz="900" baseline="30000" dirty="0">
                <a:hlinkClick r:id="rId11"/>
              </a:rPr>
              <a:t>[7]</a:t>
            </a:r>
            <a:r>
              <a:rPr lang="ru-RU" sz="900" dirty="0"/>
              <a:t>. Среди крупнейших газовых российских месторождений — </a:t>
            </a:r>
            <a:r>
              <a:rPr lang="ru-RU" sz="900" dirty="0" err="1">
                <a:hlinkClick r:id="rId12" tooltip="Штокмановское газовое месторождение"/>
              </a:rPr>
              <a:t>Штокмановское</a:t>
            </a:r>
            <a:r>
              <a:rPr lang="ru-RU" sz="900" dirty="0"/>
              <a:t>, </a:t>
            </a:r>
            <a:r>
              <a:rPr lang="ru-RU" sz="900" dirty="0" err="1">
                <a:hlinkClick r:id="rId13" tooltip="Русановское газовое месторождение"/>
              </a:rPr>
              <a:t>Русановское</a:t>
            </a:r>
            <a:r>
              <a:rPr lang="ru-RU" sz="900" dirty="0"/>
              <a:t> и </a:t>
            </a:r>
            <a:r>
              <a:rPr lang="ru-RU" sz="900" dirty="0">
                <a:hlinkClick r:id="rId14" tooltip="Ленинградское газовое месторождение"/>
              </a:rPr>
              <a:t>Ленинградское</a:t>
            </a:r>
            <a:r>
              <a:rPr lang="ru-RU" sz="900" dirty="0"/>
              <a:t>, расположенные в западной Арктике.</a:t>
            </a:r>
          </a:p>
          <a:p>
            <a:r>
              <a:rPr lang="ru-RU" sz="900" dirty="0"/>
              <a:t>Бывший глава компании ООО «Газпром нефть шельф» Александр </a:t>
            </a:r>
            <a:r>
              <a:rPr lang="ru-RU" sz="900" dirty="0" err="1"/>
              <a:t>Мандель</a:t>
            </a:r>
            <a:r>
              <a:rPr lang="ru-RU" sz="900" dirty="0"/>
              <a:t> заявил</a:t>
            </a:r>
            <a:r>
              <a:rPr lang="ru-RU" sz="900" baseline="30000" dirty="0"/>
              <a:t>[</a:t>
            </a:r>
            <a:r>
              <a:rPr lang="ru-RU" sz="900" i="1" baseline="30000" dirty="0">
                <a:hlinkClick r:id="rId15" tooltip="Википедия:Избегайте неопределённых выражений"/>
              </a:rPr>
              <a:t>когда?</a:t>
            </a:r>
            <a:r>
              <a:rPr lang="ru-RU" sz="900" baseline="30000" dirty="0"/>
              <a:t>]</a:t>
            </a:r>
            <a:r>
              <a:rPr lang="ru-RU" sz="900" dirty="0"/>
              <a:t> журналистам, что работы по добыче нефти начнутся в середине июля 2012 года. Первой на шельфе Арктики начала добычу «</a:t>
            </a:r>
            <a:r>
              <a:rPr lang="ru-RU" sz="900" dirty="0">
                <a:hlinkClick r:id="rId16" tooltip="Газпром нефть"/>
              </a:rPr>
              <a:t>Газпром нефть</a:t>
            </a:r>
            <a:r>
              <a:rPr lang="ru-RU" sz="900" dirty="0"/>
              <a:t>»: нефть была получена в декабре 2013 года на </a:t>
            </a:r>
            <a:r>
              <a:rPr lang="ru-RU" sz="900" dirty="0" err="1">
                <a:hlinkClick r:id="rId17" tooltip="Приразломное месторождение"/>
              </a:rPr>
              <a:t>Приразломном</a:t>
            </a:r>
            <a:r>
              <a:rPr lang="ru-RU" sz="900" dirty="0">
                <a:hlinkClick r:id="rId17" tooltip="Приразломное месторождение"/>
              </a:rPr>
              <a:t> месторождении</a:t>
            </a:r>
            <a:r>
              <a:rPr lang="ru-RU" sz="900" dirty="0"/>
              <a:t> в </a:t>
            </a:r>
            <a:r>
              <a:rPr lang="ru-RU" sz="900" dirty="0">
                <a:hlinkClick r:id="rId18" tooltip="Печорское море"/>
              </a:rPr>
              <a:t>Печорском море</a:t>
            </a:r>
            <a:r>
              <a:rPr lang="ru-RU" sz="900" dirty="0"/>
              <a:t>. Добыча ведётся с платформы «</a:t>
            </a:r>
            <a:r>
              <a:rPr lang="ru-RU" sz="900" dirty="0" err="1">
                <a:hlinkClick r:id="rId19" tooltip="Приразломная"/>
              </a:rPr>
              <a:t>Приразломная</a:t>
            </a:r>
            <a:r>
              <a:rPr lang="ru-RU" sz="900" dirty="0"/>
              <a:t>» — она специально спроектирована для работы в Арктике. Платформа оснащена системой «нулевого сброса» — все отходы, в том числе буровые, вывозятся на берег или закачиваются в специальную поглощающую скважину. Платформа стоит на дне моря (глубина в районе месторождения — всего 20 метров), скважины находятся внутри основания платформы и надёжно изолированы от окружающей среды 3-метровыми бетонными стенами, которые покрыты сверхпрочной </a:t>
            </a:r>
            <a:r>
              <a:rPr lang="ru-RU" sz="900" dirty="0">
                <a:hlinkClick r:id="rId20" tooltip="Плакирование"/>
              </a:rPr>
              <a:t>плакированной</a:t>
            </a:r>
            <a:r>
              <a:rPr lang="ru-RU" sz="900" dirty="0"/>
              <a:t> сталью. Первая арктическая нефть получила название </a:t>
            </a:r>
            <a:r>
              <a:rPr lang="ru-RU" sz="900" dirty="0" err="1">
                <a:hlinkClick r:id="rId21" tooltip="Arctic oil"/>
              </a:rPr>
              <a:t>Arctic</a:t>
            </a:r>
            <a:r>
              <a:rPr lang="ru-RU" sz="900" dirty="0">
                <a:hlinkClick r:id="rId21" tooltip="Arctic oil"/>
              </a:rPr>
              <a:t> </a:t>
            </a:r>
            <a:r>
              <a:rPr lang="ru-RU" sz="900" dirty="0" err="1">
                <a:hlinkClick r:id="rId21" tooltip="Arctic oil"/>
              </a:rPr>
              <a:t>oil</a:t>
            </a:r>
            <a:r>
              <a:rPr lang="ru-RU" sz="900" dirty="0"/>
              <a:t> (ARCO) и впервые была отгружена с </a:t>
            </a:r>
            <a:r>
              <a:rPr lang="ru-RU" sz="900" dirty="0" err="1"/>
              <a:t>Приразломного</a:t>
            </a:r>
            <a:r>
              <a:rPr lang="ru-RU" sz="900" dirty="0"/>
              <a:t> в апреле 2014 года</a:t>
            </a:r>
            <a:r>
              <a:rPr lang="ru-RU" sz="900" baseline="30000" dirty="0">
                <a:hlinkClick r:id="rId22"/>
              </a:rPr>
              <a:t>[8]</a:t>
            </a:r>
            <a:r>
              <a:rPr lang="ru-RU" sz="900" dirty="0"/>
              <a:t>.</a:t>
            </a:r>
          </a:p>
          <a:p>
            <a:r>
              <a:rPr lang="ru-RU" sz="900" dirty="0"/>
              <a:t>Кроме компании «Газпром», лицензии на разработку нефтяных месторождений получила ОАО «Роснефть».</a:t>
            </a:r>
          </a:p>
          <a:p>
            <a:r>
              <a:rPr lang="ru-RU" sz="900" dirty="0"/>
              <a:t>На нефтегазовые ресурсы Арктики также претендуют нефтяные компании </a:t>
            </a:r>
            <a:r>
              <a:rPr lang="ru-RU" sz="900" dirty="0" err="1"/>
              <a:t>Shell</a:t>
            </a:r>
            <a:r>
              <a:rPr lang="ru-RU" sz="900" dirty="0"/>
              <a:t>, BP, EXXON</a:t>
            </a:r>
            <a:r>
              <a:rPr lang="ru-RU" sz="900" baseline="30000" dirty="0">
                <a:hlinkClick r:id="rId23"/>
              </a:rPr>
              <a:t>[9]</a:t>
            </a:r>
            <a:r>
              <a:rPr lang="ru-RU" sz="900" baseline="30000" dirty="0">
                <a:hlinkClick r:id="rId24"/>
              </a:rPr>
              <a:t>[10]</a:t>
            </a:r>
            <a:r>
              <a:rPr lang="ru-RU" sz="900" dirty="0"/>
              <a:t>.</a:t>
            </a:r>
          </a:p>
          <a:p>
            <a:r>
              <a:rPr lang="ru-RU" sz="900" dirty="0"/>
              <a:t>Добыча природных ресурсов в Арктике крайне сложна и опасна с точки зрения экологии. В условиях сурового климата Арктики вероятность аварийных ситуаций возрастает во много раз. Возможность ликвидации последствий разлива нефти, а также её эффективность осложняются многочисленными штормами с высокими волнами, густым туманом и многометровым льдом. Если авария произойдёт во время </a:t>
            </a:r>
            <a:r>
              <a:rPr lang="ru-RU" sz="900" dirty="0">
                <a:hlinkClick r:id="rId25" tooltip="Полярная ночь"/>
              </a:rPr>
              <a:t>полярной ночи</a:t>
            </a:r>
            <a:r>
              <a:rPr lang="ru-RU" sz="900" dirty="0"/>
              <a:t>, которая длится здесь несколько месяцев, то работы по устранению последствий придётся проводить при пониженной освещённости. Ещё одна опасность — </a:t>
            </a:r>
            <a:r>
              <a:rPr lang="ru-RU" sz="900" dirty="0">
                <a:hlinkClick r:id="rId26" tooltip="Айсберг"/>
              </a:rPr>
              <a:t>айсберги</a:t>
            </a:r>
            <a:r>
              <a:rPr lang="ru-RU" sz="900" dirty="0"/>
              <a:t>, столкновение с которыми может стать роковым для </a:t>
            </a:r>
            <a:r>
              <a:rPr lang="ru-RU" sz="900" dirty="0">
                <a:hlinkClick r:id="rId27" tooltip="Нефтедобывающая платформа"/>
              </a:rPr>
              <a:t>нефтедобывающей платформы</a:t>
            </a:r>
            <a:r>
              <a:rPr lang="ru-RU" sz="900" dirty="0"/>
              <a:t>. Для снижения риска такого столкновения выполняют буксировки айсбергов специальными судами</a:t>
            </a:r>
            <a:r>
              <a:rPr lang="ru-RU" sz="900" baseline="30000" dirty="0">
                <a:hlinkClick r:id="rId28"/>
              </a:rPr>
              <a:t>[11]</a:t>
            </a:r>
            <a:r>
              <a:rPr lang="ru-RU" sz="900" baseline="30000" dirty="0">
                <a:hlinkClick r:id="rId29"/>
              </a:rPr>
              <a:t>[12]</a:t>
            </a:r>
            <a:r>
              <a:rPr lang="ru-RU" sz="900" dirty="0"/>
              <a:t>.</a:t>
            </a:r>
          </a:p>
          <a:p>
            <a:r>
              <a:rPr lang="ru-RU" sz="900" dirty="0"/>
              <a:t>Эксперты убеждены, что последствия крупного нефтяного разлива можно устранить лишь частично. Так, отставной адмирал службы береговой охраны Роджер </a:t>
            </a:r>
            <a:r>
              <a:rPr lang="ru-RU" sz="900" dirty="0" err="1"/>
              <a:t>Руф</a:t>
            </a:r>
            <a:r>
              <a:rPr lang="ru-RU" sz="900" dirty="0"/>
              <a:t> заявил следующее: «</a:t>
            </a:r>
            <a:r>
              <a:rPr lang="ru-RU" sz="900" dirty="0" err="1"/>
              <a:t>Разлившаяся</a:t>
            </a:r>
            <a:r>
              <a:rPr lang="ru-RU" sz="900" dirty="0"/>
              <a:t> нефть бесповоротно загрязняет воду. Нигде в мире не удаётся очистить поражённую воду более, чем на 3, 5 или 10 процентов, а тем более во льдах.»</a:t>
            </a:r>
            <a:r>
              <a:rPr lang="ru-RU" sz="900" baseline="30000" dirty="0">
                <a:hlinkClick r:id="rId30"/>
              </a:rPr>
              <a:t>[13]</a:t>
            </a:r>
            <a:endParaRPr lang="ru-RU" sz="900" dirty="0"/>
          </a:p>
          <a:p>
            <a:r>
              <a:rPr lang="ru-RU" sz="900" dirty="0"/>
              <a:t>Экологические организации, такие как «</a:t>
            </a:r>
            <a:r>
              <a:rPr lang="ru-RU" sz="900" dirty="0">
                <a:hlinkClick r:id="rId31" tooltip="Гринпис"/>
              </a:rPr>
              <a:t>Гринпис</a:t>
            </a:r>
            <a:r>
              <a:rPr lang="ru-RU" sz="900" dirty="0"/>
              <a:t>» и </a:t>
            </a:r>
            <a:r>
              <a:rPr lang="ru-RU" sz="900" dirty="0">
                <a:hlinkClick r:id="rId32" tooltip="Всемирный фонд дикой природы"/>
              </a:rPr>
              <a:t>Всемирный фонд дикой природы</a:t>
            </a:r>
            <a:r>
              <a:rPr lang="ru-RU" sz="900" dirty="0"/>
              <a:t>, протестуют против разработки нефтяных месторождений в Арктике. В 2012 году началась международная кампания «</a:t>
            </a:r>
            <a:r>
              <a:rPr lang="ru-RU" sz="900" dirty="0">
                <a:hlinkClick r:id="rId33" tooltip="Защитим Арктику"/>
              </a:rPr>
              <a:t>Защитим Арктику</a:t>
            </a:r>
            <a:r>
              <a:rPr lang="ru-RU" sz="900" dirty="0"/>
              <a:t>», которая призывает людей по всему миру подписать требование о моратории на добычу нефти в Арктике.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6600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Изменение климата Арктики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Климат Арктики в течение последних 600 лет испытывал значительные колебания. За этот период времени произошло не менее трёх или четырёх значительных потеплений, вполне соизмеримых как по масштабам, так и по продолжительности со знаменитым «потеплением Арктики» первой половины XX века. Колебания климата в период, предшествующий эпохе инструментальных наблюдений, полностью определялись изменением естественных факторов и, в первую очередь, температурой воды в северной части </a:t>
            </a:r>
            <a:r>
              <a:rPr lang="ru-RU" dirty="0">
                <a:hlinkClick r:id="rId2" tooltip="Атлантический океан"/>
              </a:rPr>
              <a:t>Атлантики</a:t>
            </a:r>
            <a:r>
              <a:rPr lang="ru-RU" dirty="0"/>
              <a:t> и интенсивностью </a:t>
            </a:r>
            <a:r>
              <a:rPr lang="ru-RU" dirty="0">
                <a:hlinkClick r:id="rId3" tooltip="Гольфстрим"/>
              </a:rPr>
              <a:t>Гольфстрима</a:t>
            </a:r>
            <a:r>
              <a:rPr lang="ru-RU" dirty="0"/>
              <a:t>, характером </a:t>
            </a:r>
            <a:r>
              <a:rPr lang="ru-RU" dirty="0">
                <a:hlinkClick r:id="rId4" tooltip="Циркуляция атмосферы"/>
              </a:rPr>
              <a:t>атмосферной циркуляции</a:t>
            </a:r>
            <a:r>
              <a:rPr lang="ru-RU" dirty="0"/>
              <a:t>. Учёные предсказывают чрезвычайно сильное потепление российской Арктики уже в 2030-х годах</a:t>
            </a:r>
            <a:r>
              <a:rPr lang="ru-RU" baseline="30000" dirty="0">
                <a:hlinkClick r:id="rId5"/>
              </a:rPr>
              <a:t>[14]</a:t>
            </a:r>
            <a:r>
              <a:rPr lang="ru-RU" dirty="0"/>
              <a:t>.</a:t>
            </a:r>
          </a:p>
          <a:p>
            <a:r>
              <a:rPr lang="ru-RU" dirty="0"/>
              <a:t>Над Арктикой появилась озоновая дыра рекордных размеров. Причиной этому являются запертые в районе Северного полюса массы холодного воздуха.</a:t>
            </a:r>
            <a:r>
              <a:rPr lang="ru-RU" baseline="30000" dirty="0">
                <a:hlinkClick r:id="rId6"/>
              </a:rPr>
              <a:t>[15]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0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Арктические льды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Льды Арктики имеют огромное значение для климатической системы Земли. </a:t>
            </a:r>
            <a:r>
              <a:rPr lang="ru-RU" dirty="0">
                <a:hlinkClick r:id="rId2" tooltip="Ледяная шапка"/>
              </a:rPr>
              <a:t>Ледяная шапка</a:t>
            </a:r>
            <a:r>
              <a:rPr lang="ru-RU" dirty="0"/>
              <a:t> отражает солнечные лучи и таким образом не даёт планете перегреться. Кроме того, арктические льды играют большую роль в </a:t>
            </a:r>
            <a:r>
              <a:rPr lang="ru-RU" dirty="0">
                <a:hlinkClick r:id="rId3" tooltip="Океанские течения"/>
              </a:rPr>
              <a:t>системах циркуляции воды в океанах</a:t>
            </a:r>
            <a:r>
              <a:rPr lang="ru-RU" dirty="0"/>
              <a:t>.</a:t>
            </a:r>
          </a:p>
          <a:p>
            <a:r>
              <a:rPr lang="ru-RU" dirty="0"/>
              <a:t>Общая масса арктического льда, по сравнению с уровнем 1980-х годов, уменьшилась на 70 %</a:t>
            </a:r>
            <a:r>
              <a:rPr lang="ru-RU" baseline="30000" dirty="0">
                <a:hlinkClick r:id="rId4"/>
              </a:rPr>
              <a:t>[17]</a:t>
            </a:r>
            <a:r>
              <a:rPr lang="ru-RU" dirty="0"/>
              <a:t>. В сентябре 2012 года, по данным </a:t>
            </a:r>
            <a:r>
              <a:rPr lang="ru-RU" dirty="0">
                <a:hlinkClick r:id="rId5" tooltip="Гидрометцентр"/>
              </a:rPr>
              <a:t>Гидрометцентра</a:t>
            </a:r>
            <a:r>
              <a:rPr lang="ru-RU" dirty="0"/>
              <a:t>, площадь ледяной шапки достигла своего минимума за всё время наблюдения, составив 3346,2 тыс. км². Наиболее низких показателей достигли </a:t>
            </a:r>
            <a:r>
              <a:rPr lang="ru-RU" dirty="0">
                <a:hlinkClick r:id="rId6" tooltip="Море Лаптевых"/>
              </a:rPr>
              <a:t>море Лаптевых</a:t>
            </a:r>
            <a:r>
              <a:rPr lang="ru-RU" dirty="0"/>
              <a:t>, </a:t>
            </a:r>
            <a:r>
              <a:rPr lang="ru-RU" dirty="0">
                <a:hlinkClick r:id="rId7" tooltip="Восточно-Сибирское море"/>
              </a:rPr>
              <a:t>Восточно-Сибирское</a:t>
            </a:r>
            <a:r>
              <a:rPr lang="ru-RU" dirty="0"/>
              <a:t>, </a:t>
            </a:r>
            <a:r>
              <a:rPr lang="ru-RU" dirty="0">
                <a:hlinkClick r:id="rId8" tooltip="Чукотское море"/>
              </a:rPr>
              <a:t>Чукотское</a:t>
            </a:r>
            <a:r>
              <a:rPr lang="ru-RU" dirty="0"/>
              <a:t> моря — 65 % от нормы. Также понизилась плотность льда</a:t>
            </a:r>
            <a:r>
              <a:rPr lang="ru-RU" baseline="30000" dirty="0">
                <a:hlinkClick r:id="rId9"/>
              </a:rPr>
              <a:t>[18]</a:t>
            </a:r>
            <a:r>
              <a:rPr lang="ru-RU" dirty="0"/>
              <a:t>. В 2013—2014 годах таяние льда происходило гораздо медленнее, был достигнут лишь минимум на уровне 5000-5100 тыс. км² (против 3346,2 в 2012)</a:t>
            </a:r>
            <a:r>
              <a:rPr lang="ru-RU" baseline="30000" dirty="0">
                <a:hlinkClick r:id="rId10"/>
              </a:rPr>
              <a:t>[19]</a:t>
            </a:r>
            <a:r>
              <a:rPr lang="ru-RU" baseline="30000" dirty="0">
                <a:hlinkClick r:id="rId11"/>
              </a:rPr>
              <a:t>[20]</a:t>
            </a:r>
            <a:r>
              <a:rPr lang="ru-RU" dirty="0"/>
              <a:t>. Небольшое увеличение массы и площади льда в 2013—2014 годах не стоит считать изменением тенденции исчезновения ледовой шапки, однако скорость в этой тенденции оказалась гораздо медленнее прогнозов</a:t>
            </a:r>
            <a:r>
              <a:rPr lang="ru-RU" baseline="30000" dirty="0">
                <a:hlinkClick r:id="rId12"/>
              </a:rPr>
              <a:t>[21]</a:t>
            </a:r>
            <a:r>
              <a:rPr lang="ru-RU" dirty="0"/>
              <a:t>. Общие потери льда за 2003—2013 годы составили 4,9 %</a:t>
            </a:r>
            <a:r>
              <a:rPr lang="ru-RU" baseline="30000" dirty="0">
                <a:hlinkClick r:id="rId13"/>
              </a:rPr>
              <a:t>[22]</a:t>
            </a:r>
            <a:r>
              <a:rPr lang="ru-RU" baseline="30000" dirty="0">
                <a:hlinkClick r:id="rId14"/>
              </a:rPr>
              <a:t>[23]</a:t>
            </a:r>
            <a:r>
              <a:rPr lang="ru-RU" dirty="0"/>
              <a:t>.</a:t>
            </a:r>
          </a:p>
          <a:p>
            <a:r>
              <a:rPr lang="ru-RU" dirty="0"/>
              <a:t>Необходимо учитывать, что и до начала спутниковых наблюдений (1979) также наблюдались очень малоледовитые периоды</a:t>
            </a:r>
            <a:r>
              <a:rPr lang="ru-RU" baseline="30000" dirty="0">
                <a:hlinkClick r:id="rId15"/>
              </a:rPr>
              <a:t>[24]</a:t>
            </a:r>
            <a:r>
              <a:rPr lang="ru-RU" dirty="0"/>
              <a:t>, один из которых в 1920—1940 годы также вызвал дискуссии о потеплении Арктики</a:t>
            </a:r>
            <a:r>
              <a:rPr lang="ru-RU" baseline="30000" dirty="0">
                <a:hlinkClick r:id="rId16"/>
              </a:rPr>
              <a:t>[25]</a:t>
            </a:r>
            <a:r>
              <a:rPr lang="ru-RU" dirty="0"/>
              <a:t>.</a:t>
            </a:r>
          </a:p>
          <a:p>
            <a:r>
              <a:rPr lang="ru-RU" dirty="0"/>
              <a:t>По данным американских ученых, исследовавших изменения климата во всех районах Арктики, в последние годы площадь ледяного покрова стремительно убывает. Согласно состоянию на 25 февраля 2015 года этот показатель составил 14,54 млн км². А за период 1981—2010 годов площадь льдов в Арктике в среднем была равна 15,64 млн км²</a:t>
            </a:r>
            <a:r>
              <a:rPr lang="ru-RU" baseline="30000" dirty="0">
                <a:hlinkClick r:id="rId17"/>
              </a:rPr>
              <a:t>[16]</a:t>
            </a:r>
            <a:r>
              <a:rPr lang="ru-RU" dirty="0"/>
              <a:t>.</a:t>
            </a:r>
          </a:p>
          <a:p>
            <a:r>
              <a:rPr lang="ru-RU" dirty="0"/>
              <a:t>Многие специалисты предполагают, что в XXI веке летом </a:t>
            </a:r>
            <a:r>
              <a:rPr lang="ru-RU" dirty="0" err="1"/>
              <a:t>бо́льшая</a:t>
            </a:r>
            <a:r>
              <a:rPr lang="ru-RU" dirty="0"/>
              <a:t> часть водного пространства Арктики будет полностью свободна ото льда, а это откроет новые перспективы для морской перевозки грузов.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40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Картинки животных в Арктике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11" y="1627769"/>
            <a:ext cx="6572374" cy="30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07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111</Words>
  <Application>Microsoft Office PowerPoint</Application>
  <PresentationFormat>Широкоэкранный</PresentationFormat>
  <Paragraphs>36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Арктика</vt:lpstr>
      <vt:lpstr>Флора и фауна </vt:lpstr>
      <vt:lpstr>Бактерии</vt:lpstr>
      <vt:lpstr>Рельеф </vt:lpstr>
      <vt:lpstr>Особенности </vt:lpstr>
      <vt:lpstr>Природные ресурсы </vt:lpstr>
      <vt:lpstr>Изменение климата Арктики </vt:lpstr>
      <vt:lpstr>Арктические льды</vt:lpstr>
      <vt:lpstr>Картинки животных в Арктике</vt:lpstr>
      <vt:lpstr>Спасибо за внимание! Этот морской котик оканчает призентацию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ЮЗЕР</cp:lastModifiedBy>
  <cp:revision>3</cp:revision>
  <dcterms:created xsi:type="dcterms:W3CDTF">2023-01-17T05:50:51Z</dcterms:created>
  <dcterms:modified xsi:type="dcterms:W3CDTF">2023-01-17T06:23:34Z</dcterms:modified>
</cp:coreProperties>
</file>